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98" r:id="rId4"/>
    <p:sldMasterId id="2147485212" r:id="rId5"/>
  </p:sldMasterIdLst>
  <p:notesMasterIdLst>
    <p:notesMasterId r:id="rId20"/>
  </p:notesMasterIdLst>
  <p:handoutMasterIdLst>
    <p:handoutMasterId r:id="rId21"/>
  </p:handoutMasterIdLst>
  <p:sldIdLst>
    <p:sldId id="2145708247" r:id="rId6"/>
    <p:sldId id="2145708268" r:id="rId7"/>
    <p:sldId id="257" r:id="rId8"/>
    <p:sldId id="2145708267" r:id="rId9"/>
    <p:sldId id="2145708249" r:id="rId10"/>
    <p:sldId id="2145708254" r:id="rId11"/>
    <p:sldId id="2145708258" r:id="rId12"/>
    <p:sldId id="2145708259" r:id="rId13"/>
    <p:sldId id="2145708260" r:id="rId14"/>
    <p:sldId id="2145708262" r:id="rId15"/>
    <p:sldId id="2145708250" r:id="rId16"/>
    <p:sldId id="2145708264" r:id="rId17"/>
    <p:sldId id="2145708265" r:id="rId18"/>
    <p:sldId id="256" r:id="rId19"/>
  </p:sldIdLst>
  <p:sldSz cx="12192000" cy="6858000"/>
  <p:notesSz cx="7010400" cy="92964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AEFCB0-25ED-3CB1-3715-BEF35762E0B2}" name="Muir Anet" initials="MA" userId="S::DEP@dws.gov.za::c0c6d73f-7e02-46cd-94fb-9b9dea4efcc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100"/>
    <a:srgbClr val="E32F40"/>
    <a:srgbClr val="EE2C12"/>
    <a:srgbClr val="38AE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92" autoAdjust="0"/>
    <p:restoredTop sz="94660"/>
  </p:normalViewPr>
  <p:slideViewPr>
    <p:cSldViewPr snapToGrid="0">
      <p:cViewPr varScale="1">
        <p:scale>
          <a:sx n="75" d="100"/>
          <a:sy n="75" d="100"/>
        </p:scale>
        <p:origin x="734" y="4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 of WSAs</c:v>
                </c:pt>
              </c:strCache>
            </c:strRef>
          </c:tx>
          <c:spPr>
            <a:solidFill>
              <a:srgbClr val="E12B38"/>
            </a:solidFill>
          </c:spPr>
          <c:explosion val="7"/>
          <c:dPt>
            <c:idx val="0"/>
            <c:bubble3D val="0"/>
            <c:spPr>
              <a:solidFill>
                <a:srgbClr val="E12B38"/>
              </a:solidFill>
              <a:ln w="25400">
                <a:solidFill>
                  <a:schemeClr val="lt1"/>
                </a:solidFill>
              </a:ln>
              <a:effectLst/>
              <a:sp3d contourW="25400">
                <a:contourClr>
                  <a:schemeClr val="lt1"/>
                </a:contourClr>
              </a:sp3d>
            </c:spPr>
            <c:extLst>
              <c:ext xmlns:c16="http://schemas.microsoft.com/office/drawing/2014/chart" uri="{C3380CC4-5D6E-409C-BE32-E72D297353CC}">
                <c16:uniqueId val="{00000003-2273-4A2A-9A10-FFE00A1203C9}"/>
              </c:ext>
            </c:extLst>
          </c:dPt>
          <c:dPt>
            <c:idx val="1"/>
            <c:bubble3D val="0"/>
            <c:spPr>
              <a:solidFill>
                <a:srgbClr val="FFC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1-2273-4A2A-9A10-FFE00A1203C9}"/>
              </c:ext>
            </c:extLst>
          </c:dPt>
          <c:dPt>
            <c:idx val="2"/>
            <c:bubble3D val="0"/>
            <c:spPr>
              <a:solidFill>
                <a:schemeClr val="bg1">
                  <a:lumMod val="6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2-2273-4A2A-9A10-FFE00A1203C9}"/>
              </c:ext>
            </c:extLst>
          </c:dPt>
          <c:dPt>
            <c:idx val="3"/>
            <c:bubble3D val="0"/>
            <c:spPr>
              <a:solidFill>
                <a:srgbClr val="92D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7-B2EC-4C5E-AB18-BB6CDBBDAD27}"/>
              </c:ext>
            </c:extLst>
          </c:dPt>
          <c:dLbls>
            <c:dLbl>
              <c:idx val="2"/>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4999999999999997E-2"/>
                      <c:h val="6.7968745818851761E-2"/>
                    </c:manualLayout>
                  </c15:layout>
                </c:ext>
                <c:ext xmlns:c16="http://schemas.microsoft.com/office/drawing/2014/chart" uri="{C3380CC4-5D6E-409C-BE32-E72D297353CC}">
                  <c16:uniqueId val="{00000002-2273-4A2A-9A10-FFE00A1203C9}"/>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Critical</c:v>
                </c:pt>
                <c:pt idx="1">
                  <c:v>Poor</c:v>
                </c:pt>
                <c:pt idx="2">
                  <c:v>Average</c:v>
                </c:pt>
                <c:pt idx="3">
                  <c:v>Good and Excellent</c:v>
                </c:pt>
              </c:strCache>
            </c:strRef>
          </c:cat>
          <c:val>
            <c:numRef>
              <c:f>Sheet1!$B$2:$B$5</c:f>
              <c:numCache>
                <c:formatCode>General</c:formatCode>
                <c:ptCount val="4"/>
                <c:pt idx="0">
                  <c:v>14</c:v>
                </c:pt>
                <c:pt idx="1">
                  <c:v>5</c:v>
                </c:pt>
                <c:pt idx="2">
                  <c:v>0</c:v>
                </c:pt>
                <c:pt idx="3">
                  <c:v>0</c:v>
                </c:pt>
              </c:numCache>
            </c:numRef>
          </c:val>
          <c:extLst>
            <c:ext xmlns:c16="http://schemas.microsoft.com/office/drawing/2014/chart" uri="{C3380CC4-5D6E-409C-BE32-E72D297353CC}">
              <c16:uniqueId val="{00000000-2273-4A2A-9A10-FFE00A1203C9}"/>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Status of Implementation</a:t>
            </a:r>
            <a:r>
              <a:rPr lang="en-ZA" baseline="0" dirty="0"/>
              <a:t> </a:t>
            </a:r>
            <a:endParaRPr lang="en-ZA"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barChart>
        <c:barDir val="col"/>
        <c:grouping val="percentStacked"/>
        <c:varyColors val="0"/>
        <c:ser>
          <c:idx val="0"/>
          <c:order val="0"/>
          <c:tx>
            <c:strRef>
              <c:f>Sheet1!$B$1</c:f>
              <c:strCache>
                <c:ptCount val="1"/>
                <c:pt idx="0">
                  <c:v>Not yet started</c:v>
                </c:pt>
              </c:strCache>
            </c:strRef>
          </c:tx>
          <c:spPr>
            <a:solidFill>
              <a:srgbClr val="E32F40"/>
            </a:solidFill>
            <a:ln>
              <a:noFill/>
            </a:ln>
            <a:effectLst/>
          </c:spPr>
          <c:invertIfNegative val="0"/>
          <c:cat>
            <c:strRef>
              <c:f>Sheet1!$A$2:$A$3</c:f>
              <c:strCache>
                <c:ptCount val="2"/>
                <c:pt idx="0">
                  <c:v>Res 1.5</c:v>
                </c:pt>
                <c:pt idx="1">
                  <c:v>Res 1.3</c:v>
                </c:pt>
              </c:strCache>
            </c:strRef>
          </c:cat>
          <c:val>
            <c:numRef>
              <c:f>Sheet1!$B$2:$B$3</c:f>
              <c:numCache>
                <c:formatCode>General</c:formatCode>
                <c:ptCount val="2"/>
                <c:pt idx="0">
                  <c:v>16</c:v>
                </c:pt>
                <c:pt idx="1">
                  <c:v>26</c:v>
                </c:pt>
              </c:numCache>
            </c:numRef>
          </c:val>
          <c:extLst>
            <c:ext xmlns:c16="http://schemas.microsoft.com/office/drawing/2014/chart" uri="{C3380CC4-5D6E-409C-BE32-E72D297353CC}">
              <c16:uniqueId val="{00000000-A35A-48F4-B415-9B1CE782C037}"/>
            </c:ext>
          </c:extLst>
        </c:ser>
        <c:ser>
          <c:idx val="1"/>
          <c:order val="1"/>
          <c:tx>
            <c:strRef>
              <c:f>Sheet1!$C$1</c:f>
              <c:strCache>
                <c:ptCount val="1"/>
                <c:pt idx="0">
                  <c:v>Less than 50%</c:v>
                </c:pt>
              </c:strCache>
            </c:strRef>
          </c:tx>
          <c:spPr>
            <a:solidFill>
              <a:srgbClr val="FFC100"/>
            </a:solidFill>
            <a:ln>
              <a:noFill/>
            </a:ln>
            <a:effectLst/>
          </c:spPr>
          <c:invertIfNegative val="0"/>
          <c:cat>
            <c:strRef>
              <c:f>Sheet1!$A$2:$A$3</c:f>
              <c:strCache>
                <c:ptCount val="2"/>
                <c:pt idx="0">
                  <c:v>Res 1.5</c:v>
                </c:pt>
                <c:pt idx="1">
                  <c:v>Res 1.3</c:v>
                </c:pt>
              </c:strCache>
            </c:strRef>
          </c:cat>
          <c:val>
            <c:numRef>
              <c:f>Sheet1!$C$2:$C$3</c:f>
              <c:numCache>
                <c:formatCode>General</c:formatCode>
                <c:ptCount val="2"/>
                <c:pt idx="0">
                  <c:v>47</c:v>
                </c:pt>
                <c:pt idx="1">
                  <c:v>62</c:v>
                </c:pt>
              </c:numCache>
            </c:numRef>
          </c:val>
          <c:extLst>
            <c:ext xmlns:c16="http://schemas.microsoft.com/office/drawing/2014/chart" uri="{C3380CC4-5D6E-409C-BE32-E72D297353CC}">
              <c16:uniqueId val="{00000001-A35A-48F4-B415-9B1CE782C037}"/>
            </c:ext>
          </c:extLst>
        </c:ser>
        <c:ser>
          <c:idx val="2"/>
          <c:order val="2"/>
          <c:tx>
            <c:strRef>
              <c:f>Sheet1!$D$1</c:f>
              <c:strCache>
                <c:ptCount val="1"/>
                <c:pt idx="0">
                  <c:v>More than 50%</c:v>
                </c:pt>
              </c:strCache>
            </c:strRef>
          </c:tx>
          <c:spPr>
            <a:solidFill>
              <a:srgbClr val="92D050"/>
            </a:solidFill>
            <a:ln>
              <a:noFill/>
            </a:ln>
            <a:effectLst/>
          </c:spPr>
          <c:invertIfNegative val="0"/>
          <c:cat>
            <c:strRef>
              <c:f>Sheet1!$A$2:$A$3</c:f>
              <c:strCache>
                <c:ptCount val="2"/>
                <c:pt idx="0">
                  <c:v>Res 1.5</c:v>
                </c:pt>
                <c:pt idx="1">
                  <c:v>Res 1.3</c:v>
                </c:pt>
              </c:strCache>
            </c:strRef>
          </c:cat>
          <c:val>
            <c:numRef>
              <c:f>Sheet1!$D$2:$D$3</c:f>
              <c:numCache>
                <c:formatCode>General</c:formatCode>
                <c:ptCount val="2"/>
                <c:pt idx="0">
                  <c:v>26</c:v>
                </c:pt>
                <c:pt idx="1">
                  <c:v>5</c:v>
                </c:pt>
              </c:numCache>
            </c:numRef>
          </c:val>
          <c:extLst>
            <c:ext xmlns:c16="http://schemas.microsoft.com/office/drawing/2014/chart" uri="{C3380CC4-5D6E-409C-BE32-E72D297353CC}">
              <c16:uniqueId val="{00000002-A35A-48F4-B415-9B1CE782C037}"/>
            </c:ext>
          </c:extLst>
        </c:ser>
        <c:ser>
          <c:idx val="3"/>
          <c:order val="3"/>
          <c:tx>
            <c:strRef>
              <c:f>Sheet1!$E$1</c:f>
              <c:strCache>
                <c:ptCount val="1"/>
                <c:pt idx="0">
                  <c:v>Achieved</c:v>
                </c:pt>
              </c:strCache>
            </c:strRef>
          </c:tx>
          <c:spPr>
            <a:solidFill>
              <a:schemeClr val="accent5"/>
            </a:solidFill>
            <a:ln>
              <a:noFill/>
            </a:ln>
            <a:effectLst/>
          </c:spPr>
          <c:invertIfNegative val="0"/>
          <c:cat>
            <c:strRef>
              <c:f>Sheet1!$A$2:$A$3</c:f>
              <c:strCache>
                <c:ptCount val="2"/>
                <c:pt idx="0">
                  <c:v>Res 1.5</c:v>
                </c:pt>
                <c:pt idx="1">
                  <c:v>Res 1.3</c:v>
                </c:pt>
              </c:strCache>
            </c:strRef>
          </c:cat>
          <c:val>
            <c:numRef>
              <c:f>Sheet1!$E$2:$E$3</c:f>
              <c:numCache>
                <c:formatCode>General</c:formatCode>
                <c:ptCount val="2"/>
                <c:pt idx="0">
                  <c:v>11</c:v>
                </c:pt>
                <c:pt idx="1">
                  <c:v>5</c:v>
                </c:pt>
              </c:numCache>
            </c:numRef>
          </c:val>
          <c:extLst>
            <c:ext xmlns:c16="http://schemas.microsoft.com/office/drawing/2014/chart" uri="{C3380CC4-5D6E-409C-BE32-E72D297353CC}">
              <c16:uniqueId val="{00000003-A35A-48F4-B415-9B1CE782C037}"/>
            </c:ext>
          </c:extLst>
        </c:ser>
        <c:ser>
          <c:idx val="4"/>
          <c:order val="4"/>
          <c:tx>
            <c:strRef>
              <c:f>Sheet1!$F$1</c:f>
              <c:strCache>
                <c:ptCount val="1"/>
                <c:pt idx="0">
                  <c:v>Not Applicable</c:v>
                </c:pt>
              </c:strCache>
            </c:strRef>
          </c:tx>
          <c:spPr>
            <a:solidFill>
              <a:srgbClr val="7030A0"/>
            </a:solidFill>
            <a:ln>
              <a:noFill/>
            </a:ln>
            <a:effectLst/>
          </c:spPr>
          <c:invertIfNegative val="0"/>
          <c:cat>
            <c:strRef>
              <c:f>Sheet1!$A$2:$A$3</c:f>
              <c:strCache>
                <c:ptCount val="2"/>
                <c:pt idx="0">
                  <c:v>Res 1.5</c:v>
                </c:pt>
                <c:pt idx="1">
                  <c:v>Res 1.3</c:v>
                </c:pt>
              </c:strCache>
            </c:strRef>
          </c:cat>
          <c:val>
            <c:numRef>
              <c:f>Sheet1!$F$2:$F$3</c:f>
              <c:numCache>
                <c:formatCode>General</c:formatCode>
                <c:ptCount val="2"/>
                <c:pt idx="0">
                  <c:v>0</c:v>
                </c:pt>
                <c:pt idx="1">
                  <c:v>0</c:v>
                </c:pt>
              </c:numCache>
            </c:numRef>
          </c:val>
          <c:extLst>
            <c:ext xmlns:c16="http://schemas.microsoft.com/office/drawing/2014/chart" uri="{C3380CC4-5D6E-409C-BE32-E72D297353CC}">
              <c16:uniqueId val="{00000005-A35A-48F4-B415-9B1CE782C037}"/>
            </c:ext>
          </c:extLst>
        </c:ser>
        <c:dLbls>
          <c:showLegendKey val="0"/>
          <c:showVal val="0"/>
          <c:showCatName val="0"/>
          <c:showSerName val="0"/>
          <c:showPercent val="0"/>
          <c:showBubbleSize val="0"/>
        </c:dLbls>
        <c:gapWidth val="219"/>
        <c:overlap val="100"/>
        <c:axId val="1744225919"/>
        <c:axId val="1744229279"/>
      </c:barChart>
      <c:catAx>
        <c:axId val="1744225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44229279"/>
        <c:crosses val="autoZero"/>
        <c:auto val="1"/>
        <c:lblAlgn val="ctr"/>
        <c:lblOffset val="100"/>
        <c:noMultiLvlLbl val="0"/>
      </c:catAx>
      <c:valAx>
        <c:axId val="17442292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42259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Status of Implementation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manualLayout>
          <c:layoutTarget val="inner"/>
          <c:xMode val="edge"/>
          <c:yMode val="edge"/>
          <c:x val="6.1489911417322837E-2"/>
          <c:y val="7.683896999051619E-2"/>
          <c:w val="0.81675912220448577"/>
          <c:h val="0.76748654235442038"/>
        </c:manualLayout>
      </c:layout>
      <c:barChart>
        <c:barDir val="col"/>
        <c:grouping val="percentStacked"/>
        <c:varyColors val="0"/>
        <c:ser>
          <c:idx val="0"/>
          <c:order val="0"/>
          <c:tx>
            <c:strRef>
              <c:f>Sheet1!$B$1</c:f>
              <c:strCache>
                <c:ptCount val="1"/>
                <c:pt idx="0">
                  <c:v>Not yet started</c:v>
                </c:pt>
              </c:strCache>
            </c:strRef>
          </c:tx>
          <c:spPr>
            <a:solidFill>
              <a:srgbClr val="E32F40"/>
            </a:solidFill>
            <a:ln>
              <a:noFill/>
            </a:ln>
            <a:effectLst/>
          </c:spPr>
          <c:invertIfNegative val="0"/>
          <c:cat>
            <c:strRef>
              <c:f>Sheet1!$A$2:$A$7</c:f>
              <c:strCache>
                <c:ptCount val="6"/>
                <c:pt idx="0">
                  <c:v>Res 2.2</c:v>
                </c:pt>
                <c:pt idx="1">
                  <c:v>Res 2.8</c:v>
                </c:pt>
                <c:pt idx="2">
                  <c:v>Res 2.9</c:v>
                </c:pt>
                <c:pt idx="3">
                  <c:v>Res 2.12</c:v>
                </c:pt>
                <c:pt idx="4">
                  <c:v>Res 2.11</c:v>
                </c:pt>
                <c:pt idx="5">
                  <c:v>Res 2.14</c:v>
                </c:pt>
              </c:strCache>
            </c:strRef>
          </c:cat>
          <c:val>
            <c:numRef>
              <c:f>Sheet1!$B$2:$B$7</c:f>
              <c:numCache>
                <c:formatCode>General</c:formatCode>
                <c:ptCount val="6"/>
                <c:pt idx="0">
                  <c:v>0</c:v>
                </c:pt>
                <c:pt idx="1">
                  <c:v>0</c:v>
                </c:pt>
                <c:pt idx="2">
                  <c:v>21</c:v>
                </c:pt>
                <c:pt idx="3">
                  <c:v>42</c:v>
                </c:pt>
                <c:pt idx="4">
                  <c:v>11</c:v>
                </c:pt>
                <c:pt idx="5">
                  <c:v>84</c:v>
                </c:pt>
              </c:numCache>
            </c:numRef>
          </c:val>
          <c:extLst>
            <c:ext xmlns:c16="http://schemas.microsoft.com/office/drawing/2014/chart" uri="{C3380CC4-5D6E-409C-BE32-E72D297353CC}">
              <c16:uniqueId val="{00000000-A35A-48F4-B415-9B1CE782C037}"/>
            </c:ext>
          </c:extLst>
        </c:ser>
        <c:ser>
          <c:idx val="1"/>
          <c:order val="1"/>
          <c:tx>
            <c:strRef>
              <c:f>Sheet1!$C$1</c:f>
              <c:strCache>
                <c:ptCount val="1"/>
                <c:pt idx="0">
                  <c:v>Less than 50%</c:v>
                </c:pt>
              </c:strCache>
            </c:strRef>
          </c:tx>
          <c:spPr>
            <a:solidFill>
              <a:srgbClr val="FFC100"/>
            </a:solidFill>
            <a:ln>
              <a:noFill/>
            </a:ln>
            <a:effectLst/>
          </c:spPr>
          <c:invertIfNegative val="0"/>
          <c:cat>
            <c:strRef>
              <c:f>Sheet1!$A$2:$A$7</c:f>
              <c:strCache>
                <c:ptCount val="6"/>
                <c:pt idx="0">
                  <c:v>Res 2.2</c:v>
                </c:pt>
                <c:pt idx="1">
                  <c:v>Res 2.8</c:v>
                </c:pt>
                <c:pt idx="2">
                  <c:v>Res 2.9</c:v>
                </c:pt>
                <c:pt idx="3">
                  <c:v>Res 2.12</c:v>
                </c:pt>
                <c:pt idx="4">
                  <c:v>Res 2.11</c:v>
                </c:pt>
                <c:pt idx="5">
                  <c:v>Res 2.14</c:v>
                </c:pt>
              </c:strCache>
            </c:strRef>
          </c:cat>
          <c:val>
            <c:numRef>
              <c:f>Sheet1!$C$2:$C$7</c:f>
              <c:numCache>
                <c:formatCode>General</c:formatCode>
                <c:ptCount val="6"/>
                <c:pt idx="0">
                  <c:v>21</c:v>
                </c:pt>
                <c:pt idx="1">
                  <c:v>58</c:v>
                </c:pt>
                <c:pt idx="2">
                  <c:v>53</c:v>
                </c:pt>
                <c:pt idx="3">
                  <c:v>16</c:v>
                </c:pt>
                <c:pt idx="4">
                  <c:v>32</c:v>
                </c:pt>
                <c:pt idx="5">
                  <c:v>11</c:v>
                </c:pt>
              </c:numCache>
            </c:numRef>
          </c:val>
          <c:extLst>
            <c:ext xmlns:c16="http://schemas.microsoft.com/office/drawing/2014/chart" uri="{C3380CC4-5D6E-409C-BE32-E72D297353CC}">
              <c16:uniqueId val="{00000001-A35A-48F4-B415-9B1CE782C037}"/>
            </c:ext>
          </c:extLst>
        </c:ser>
        <c:ser>
          <c:idx val="2"/>
          <c:order val="2"/>
          <c:tx>
            <c:strRef>
              <c:f>Sheet1!$D$1</c:f>
              <c:strCache>
                <c:ptCount val="1"/>
                <c:pt idx="0">
                  <c:v>More than 50%</c:v>
                </c:pt>
              </c:strCache>
            </c:strRef>
          </c:tx>
          <c:spPr>
            <a:solidFill>
              <a:srgbClr val="92D050"/>
            </a:solidFill>
            <a:ln>
              <a:noFill/>
            </a:ln>
            <a:effectLst/>
          </c:spPr>
          <c:invertIfNegative val="0"/>
          <c:cat>
            <c:strRef>
              <c:f>Sheet1!$A$2:$A$7</c:f>
              <c:strCache>
                <c:ptCount val="6"/>
                <c:pt idx="0">
                  <c:v>Res 2.2</c:v>
                </c:pt>
                <c:pt idx="1">
                  <c:v>Res 2.8</c:v>
                </c:pt>
                <c:pt idx="2">
                  <c:v>Res 2.9</c:v>
                </c:pt>
                <c:pt idx="3">
                  <c:v>Res 2.12</c:v>
                </c:pt>
                <c:pt idx="4">
                  <c:v>Res 2.11</c:v>
                </c:pt>
                <c:pt idx="5">
                  <c:v>Res 2.14</c:v>
                </c:pt>
              </c:strCache>
            </c:strRef>
          </c:cat>
          <c:val>
            <c:numRef>
              <c:f>Sheet1!$D$2:$D$7</c:f>
              <c:numCache>
                <c:formatCode>General</c:formatCode>
                <c:ptCount val="6"/>
                <c:pt idx="0">
                  <c:v>21</c:v>
                </c:pt>
                <c:pt idx="1">
                  <c:v>32</c:v>
                </c:pt>
                <c:pt idx="2">
                  <c:v>16</c:v>
                </c:pt>
                <c:pt idx="3">
                  <c:v>26</c:v>
                </c:pt>
                <c:pt idx="4">
                  <c:v>26</c:v>
                </c:pt>
                <c:pt idx="5">
                  <c:v>5</c:v>
                </c:pt>
              </c:numCache>
            </c:numRef>
          </c:val>
          <c:extLst>
            <c:ext xmlns:c16="http://schemas.microsoft.com/office/drawing/2014/chart" uri="{C3380CC4-5D6E-409C-BE32-E72D297353CC}">
              <c16:uniqueId val="{00000002-A35A-48F4-B415-9B1CE782C037}"/>
            </c:ext>
          </c:extLst>
        </c:ser>
        <c:ser>
          <c:idx val="3"/>
          <c:order val="3"/>
          <c:tx>
            <c:strRef>
              <c:f>Sheet1!$E$1</c:f>
              <c:strCache>
                <c:ptCount val="1"/>
                <c:pt idx="0">
                  <c:v>Achieved</c:v>
                </c:pt>
              </c:strCache>
            </c:strRef>
          </c:tx>
          <c:spPr>
            <a:solidFill>
              <a:schemeClr val="accent5"/>
            </a:solidFill>
            <a:ln>
              <a:noFill/>
            </a:ln>
            <a:effectLst/>
          </c:spPr>
          <c:invertIfNegative val="0"/>
          <c:cat>
            <c:strRef>
              <c:f>Sheet1!$A$2:$A$7</c:f>
              <c:strCache>
                <c:ptCount val="6"/>
                <c:pt idx="0">
                  <c:v>Res 2.2</c:v>
                </c:pt>
                <c:pt idx="1">
                  <c:v>Res 2.8</c:v>
                </c:pt>
                <c:pt idx="2">
                  <c:v>Res 2.9</c:v>
                </c:pt>
                <c:pt idx="3">
                  <c:v>Res 2.12</c:v>
                </c:pt>
                <c:pt idx="4">
                  <c:v>Res 2.11</c:v>
                </c:pt>
                <c:pt idx="5">
                  <c:v>Res 2.14</c:v>
                </c:pt>
              </c:strCache>
            </c:strRef>
          </c:cat>
          <c:val>
            <c:numRef>
              <c:f>Sheet1!$E$2:$E$7</c:f>
              <c:numCache>
                <c:formatCode>General</c:formatCode>
                <c:ptCount val="6"/>
                <c:pt idx="0">
                  <c:v>26</c:v>
                </c:pt>
                <c:pt idx="1">
                  <c:v>11</c:v>
                </c:pt>
                <c:pt idx="2">
                  <c:v>11</c:v>
                </c:pt>
                <c:pt idx="3">
                  <c:v>16</c:v>
                </c:pt>
                <c:pt idx="4">
                  <c:v>32</c:v>
                </c:pt>
                <c:pt idx="5">
                  <c:v>0</c:v>
                </c:pt>
              </c:numCache>
            </c:numRef>
          </c:val>
          <c:extLst>
            <c:ext xmlns:c16="http://schemas.microsoft.com/office/drawing/2014/chart" uri="{C3380CC4-5D6E-409C-BE32-E72D297353CC}">
              <c16:uniqueId val="{00000003-A35A-48F4-B415-9B1CE782C037}"/>
            </c:ext>
          </c:extLst>
        </c:ser>
        <c:ser>
          <c:idx val="4"/>
          <c:order val="4"/>
          <c:tx>
            <c:strRef>
              <c:f>Sheet1!$F$1</c:f>
              <c:strCache>
                <c:ptCount val="1"/>
                <c:pt idx="0">
                  <c:v>Not Applicable</c:v>
                </c:pt>
              </c:strCache>
            </c:strRef>
          </c:tx>
          <c:spPr>
            <a:solidFill>
              <a:srgbClr val="7030A0"/>
            </a:solidFill>
            <a:ln>
              <a:noFill/>
            </a:ln>
            <a:effectLst/>
          </c:spPr>
          <c:invertIfNegative val="0"/>
          <c:cat>
            <c:strRef>
              <c:f>Sheet1!$A$2:$A$7</c:f>
              <c:strCache>
                <c:ptCount val="6"/>
                <c:pt idx="0">
                  <c:v>Res 2.2</c:v>
                </c:pt>
                <c:pt idx="1">
                  <c:v>Res 2.8</c:v>
                </c:pt>
                <c:pt idx="2">
                  <c:v>Res 2.9</c:v>
                </c:pt>
                <c:pt idx="3">
                  <c:v>Res 2.12</c:v>
                </c:pt>
                <c:pt idx="4">
                  <c:v>Res 2.11</c:v>
                </c:pt>
                <c:pt idx="5">
                  <c:v>Res 2.14</c:v>
                </c:pt>
              </c:strCache>
            </c:strRef>
          </c:cat>
          <c:val>
            <c:numRef>
              <c:f>Sheet1!$F$2:$F$7</c:f>
              <c:numCache>
                <c:formatCode>General</c:formatCode>
                <c:ptCount val="6"/>
                <c:pt idx="0">
                  <c:v>32</c:v>
                </c:pt>
                <c:pt idx="1">
                  <c:v>0</c:v>
                </c:pt>
                <c:pt idx="2">
                  <c:v>0</c:v>
                </c:pt>
                <c:pt idx="3">
                  <c:v>0</c:v>
                </c:pt>
                <c:pt idx="4">
                  <c:v>0</c:v>
                </c:pt>
                <c:pt idx="5">
                  <c:v>0</c:v>
                </c:pt>
              </c:numCache>
            </c:numRef>
          </c:val>
          <c:extLst>
            <c:ext xmlns:c16="http://schemas.microsoft.com/office/drawing/2014/chart" uri="{C3380CC4-5D6E-409C-BE32-E72D297353CC}">
              <c16:uniqueId val="{00000005-A35A-48F4-B415-9B1CE782C037}"/>
            </c:ext>
          </c:extLst>
        </c:ser>
        <c:dLbls>
          <c:showLegendKey val="0"/>
          <c:showVal val="0"/>
          <c:showCatName val="0"/>
          <c:showSerName val="0"/>
          <c:showPercent val="0"/>
          <c:showBubbleSize val="0"/>
        </c:dLbls>
        <c:gapWidth val="219"/>
        <c:overlap val="100"/>
        <c:axId val="1744225919"/>
        <c:axId val="1744229279"/>
      </c:barChart>
      <c:catAx>
        <c:axId val="1744225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44229279"/>
        <c:crosses val="autoZero"/>
        <c:auto val="1"/>
        <c:lblAlgn val="ctr"/>
        <c:lblOffset val="100"/>
        <c:noMultiLvlLbl val="0"/>
      </c:catAx>
      <c:valAx>
        <c:axId val="17442292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4225919"/>
        <c:crosses val="autoZero"/>
        <c:crossBetween val="between"/>
      </c:valAx>
      <c:spPr>
        <a:noFill/>
        <a:ln>
          <a:noFill/>
        </a:ln>
        <a:effectLst/>
      </c:spPr>
    </c:plotArea>
    <c:legend>
      <c:legendPos val="b"/>
      <c:layout>
        <c:manualLayout>
          <c:xMode val="edge"/>
          <c:yMode val="edge"/>
          <c:x val="0.18879416359224915"/>
          <c:y val="0.88535986259766064"/>
          <c:w val="0.69276320891636478"/>
          <c:h val="0.1101593195366481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Status of Implementation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manualLayout>
          <c:layoutTarget val="inner"/>
          <c:xMode val="edge"/>
          <c:yMode val="edge"/>
          <c:x val="9.9255568342837733E-2"/>
          <c:y val="8.1749901153080326E-2"/>
          <c:w val="0.90074443165716223"/>
          <c:h val="0.76748654235442038"/>
        </c:manualLayout>
      </c:layout>
      <c:barChart>
        <c:barDir val="col"/>
        <c:grouping val="percentStacked"/>
        <c:varyColors val="0"/>
        <c:ser>
          <c:idx val="0"/>
          <c:order val="0"/>
          <c:tx>
            <c:strRef>
              <c:f>Sheet1!$B$1</c:f>
              <c:strCache>
                <c:ptCount val="1"/>
                <c:pt idx="0">
                  <c:v>Not yet started</c:v>
                </c:pt>
              </c:strCache>
            </c:strRef>
          </c:tx>
          <c:spPr>
            <a:solidFill>
              <a:srgbClr val="E32F40"/>
            </a:solidFill>
            <a:ln>
              <a:noFill/>
            </a:ln>
            <a:effectLst/>
          </c:spPr>
          <c:invertIfNegative val="0"/>
          <c:cat>
            <c:strRef>
              <c:f>Sheet1!$A$2:$A$6</c:f>
              <c:strCache>
                <c:ptCount val="4"/>
                <c:pt idx="0">
                  <c:v>Res 3.1</c:v>
                </c:pt>
                <c:pt idx="1">
                  <c:v>Res 3.3</c:v>
                </c:pt>
                <c:pt idx="2">
                  <c:v>Res 3.7</c:v>
                </c:pt>
                <c:pt idx="3">
                  <c:v>Res 3.8</c:v>
                </c:pt>
              </c:strCache>
            </c:strRef>
          </c:cat>
          <c:val>
            <c:numRef>
              <c:f>Sheet1!$B$2:$B$6</c:f>
              <c:numCache>
                <c:formatCode>General</c:formatCode>
                <c:ptCount val="5"/>
                <c:pt idx="0">
                  <c:v>0</c:v>
                </c:pt>
                <c:pt idx="1">
                  <c:v>16</c:v>
                </c:pt>
                <c:pt idx="2">
                  <c:v>0</c:v>
                </c:pt>
                <c:pt idx="3">
                  <c:v>21</c:v>
                </c:pt>
              </c:numCache>
            </c:numRef>
          </c:val>
          <c:extLst>
            <c:ext xmlns:c16="http://schemas.microsoft.com/office/drawing/2014/chart" uri="{C3380CC4-5D6E-409C-BE32-E72D297353CC}">
              <c16:uniqueId val="{00000000-751F-4964-8464-F4C670718B1D}"/>
            </c:ext>
          </c:extLst>
        </c:ser>
        <c:ser>
          <c:idx val="1"/>
          <c:order val="1"/>
          <c:tx>
            <c:strRef>
              <c:f>Sheet1!$C$1</c:f>
              <c:strCache>
                <c:ptCount val="1"/>
                <c:pt idx="0">
                  <c:v>Less than 50%</c:v>
                </c:pt>
              </c:strCache>
            </c:strRef>
          </c:tx>
          <c:spPr>
            <a:solidFill>
              <a:srgbClr val="FFC100"/>
            </a:solidFill>
            <a:ln>
              <a:noFill/>
            </a:ln>
            <a:effectLst/>
          </c:spPr>
          <c:invertIfNegative val="0"/>
          <c:cat>
            <c:strRef>
              <c:f>Sheet1!$A$2:$A$6</c:f>
              <c:strCache>
                <c:ptCount val="4"/>
                <c:pt idx="0">
                  <c:v>Res 3.1</c:v>
                </c:pt>
                <c:pt idx="1">
                  <c:v>Res 3.3</c:v>
                </c:pt>
                <c:pt idx="2">
                  <c:v>Res 3.7</c:v>
                </c:pt>
                <c:pt idx="3">
                  <c:v>Res 3.8</c:v>
                </c:pt>
              </c:strCache>
            </c:strRef>
          </c:cat>
          <c:val>
            <c:numRef>
              <c:f>Sheet1!$C$2:$C$6</c:f>
              <c:numCache>
                <c:formatCode>General</c:formatCode>
                <c:ptCount val="5"/>
                <c:pt idx="0">
                  <c:v>11</c:v>
                </c:pt>
                <c:pt idx="1">
                  <c:v>47</c:v>
                </c:pt>
                <c:pt idx="2">
                  <c:v>21</c:v>
                </c:pt>
                <c:pt idx="3">
                  <c:v>47</c:v>
                </c:pt>
              </c:numCache>
            </c:numRef>
          </c:val>
          <c:extLst>
            <c:ext xmlns:c16="http://schemas.microsoft.com/office/drawing/2014/chart" uri="{C3380CC4-5D6E-409C-BE32-E72D297353CC}">
              <c16:uniqueId val="{00000001-751F-4964-8464-F4C670718B1D}"/>
            </c:ext>
          </c:extLst>
        </c:ser>
        <c:ser>
          <c:idx val="2"/>
          <c:order val="2"/>
          <c:tx>
            <c:strRef>
              <c:f>Sheet1!$D$1</c:f>
              <c:strCache>
                <c:ptCount val="1"/>
                <c:pt idx="0">
                  <c:v>More than 50%</c:v>
                </c:pt>
              </c:strCache>
            </c:strRef>
          </c:tx>
          <c:spPr>
            <a:solidFill>
              <a:srgbClr val="92D050"/>
            </a:solidFill>
            <a:ln>
              <a:noFill/>
            </a:ln>
            <a:effectLst/>
          </c:spPr>
          <c:invertIfNegative val="0"/>
          <c:cat>
            <c:strRef>
              <c:f>Sheet1!$A$2:$A$6</c:f>
              <c:strCache>
                <c:ptCount val="4"/>
                <c:pt idx="0">
                  <c:v>Res 3.1</c:v>
                </c:pt>
                <c:pt idx="1">
                  <c:v>Res 3.3</c:v>
                </c:pt>
                <c:pt idx="2">
                  <c:v>Res 3.7</c:v>
                </c:pt>
                <c:pt idx="3">
                  <c:v>Res 3.8</c:v>
                </c:pt>
              </c:strCache>
            </c:strRef>
          </c:cat>
          <c:val>
            <c:numRef>
              <c:f>Sheet1!$D$2:$D$6</c:f>
              <c:numCache>
                <c:formatCode>General</c:formatCode>
                <c:ptCount val="5"/>
                <c:pt idx="0">
                  <c:v>26</c:v>
                </c:pt>
                <c:pt idx="1">
                  <c:v>32</c:v>
                </c:pt>
                <c:pt idx="2">
                  <c:v>26</c:v>
                </c:pt>
                <c:pt idx="3">
                  <c:v>26</c:v>
                </c:pt>
              </c:numCache>
            </c:numRef>
          </c:val>
          <c:extLst>
            <c:ext xmlns:c16="http://schemas.microsoft.com/office/drawing/2014/chart" uri="{C3380CC4-5D6E-409C-BE32-E72D297353CC}">
              <c16:uniqueId val="{00000002-751F-4964-8464-F4C670718B1D}"/>
            </c:ext>
          </c:extLst>
        </c:ser>
        <c:ser>
          <c:idx val="3"/>
          <c:order val="3"/>
          <c:tx>
            <c:strRef>
              <c:f>Sheet1!$E$1</c:f>
              <c:strCache>
                <c:ptCount val="1"/>
                <c:pt idx="0">
                  <c:v>Achieved</c:v>
                </c:pt>
              </c:strCache>
            </c:strRef>
          </c:tx>
          <c:spPr>
            <a:solidFill>
              <a:schemeClr val="accent5"/>
            </a:solidFill>
            <a:ln>
              <a:noFill/>
            </a:ln>
            <a:effectLst/>
          </c:spPr>
          <c:invertIfNegative val="0"/>
          <c:cat>
            <c:strRef>
              <c:f>Sheet1!$A$2:$A$6</c:f>
              <c:strCache>
                <c:ptCount val="4"/>
                <c:pt idx="0">
                  <c:v>Res 3.1</c:v>
                </c:pt>
                <c:pt idx="1">
                  <c:v>Res 3.3</c:v>
                </c:pt>
                <c:pt idx="2">
                  <c:v>Res 3.7</c:v>
                </c:pt>
                <c:pt idx="3">
                  <c:v>Res 3.8</c:v>
                </c:pt>
              </c:strCache>
            </c:strRef>
          </c:cat>
          <c:val>
            <c:numRef>
              <c:f>Sheet1!$E$2:$E$6</c:f>
              <c:numCache>
                <c:formatCode>General</c:formatCode>
                <c:ptCount val="5"/>
                <c:pt idx="0">
                  <c:v>63</c:v>
                </c:pt>
                <c:pt idx="1">
                  <c:v>5</c:v>
                </c:pt>
                <c:pt idx="2">
                  <c:v>21</c:v>
                </c:pt>
                <c:pt idx="3">
                  <c:v>5</c:v>
                </c:pt>
              </c:numCache>
            </c:numRef>
          </c:val>
          <c:extLst>
            <c:ext xmlns:c16="http://schemas.microsoft.com/office/drawing/2014/chart" uri="{C3380CC4-5D6E-409C-BE32-E72D297353CC}">
              <c16:uniqueId val="{00000003-751F-4964-8464-F4C670718B1D}"/>
            </c:ext>
          </c:extLst>
        </c:ser>
        <c:ser>
          <c:idx val="4"/>
          <c:order val="4"/>
          <c:tx>
            <c:strRef>
              <c:f>Sheet1!$F$1</c:f>
              <c:strCache>
                <c:ptCount val="1"/>
                <c:pt idx="0">
                  <c:v>Not Applicable</c:v>
                </c:pt>
              </c:strCache>
            </c:strRef>
          </c:tx>
          <c:spPr>
            <a:solidFill>
              <a:srgbClr val="7030A0"/>
            </a:solidFill>
            <a:ln>
              <a:noFill/>
            </a:ln>
            <a:effectLst/>
          </c:spPr>
          <c:invertIfNegative val="0"/>
          <c:cat>
            <c:strRef>
              <c:f>Sheet1!$A$2:$A$6</c:f>
              <c:strCache>
                <c:ptCount val="4"/>
                <c:pt idx="0">
                  <c:v>Res 3.1</c:v>
                </c:pt>
                <c:pt idx="1">
                  <c:v>Res 3.3</c:v>
                </c:pt>
                <c:pt idx="2">
                  <c:v>Res 3.7</c:v>
                </c:pt>
                <c:pt idx="3">
                  <c:v>Res 3.8</c:v>
                </c:pt>
              </c:strCache>
            </c:strRef>
          </c:cat>
          <c:val>
            <c:numRef>
              <c:f>Sheet1!$F$2:$F$6</c:f>
              <c:numCache>
                <c:formatCode>General</c:formatCode>
                <c:ptCount val="5"/>
                <c:pt idx="0">
                  <c:v>0</c:v>
                </c:pt>
                <c:pt idx="1">
                  <c:v>0</c:v>
                </c:pt>
                <c:pt idx="2">
                  <c:v>32</c:v>
                </c:pt>
                <c:pt idx="3">
                  <c:v>0</c:v>
                </c:pt>
              </c:numCache>
            </c:numRef>
          </c:val>
          <c:extLst>
            <c:ext xmlns:c16="http://schemas.microsoft.com/office/drawing/2014/chart" uri="{C3380CC4-5D6E-409C-BE32-E72D297353CC}">
              <c16:uniqueId val="{00000004-751F-4964-8464-F4C670718B1D}"/>
            </c:ext>
          </c:extLst>
        </c:ser>
        <c:dLbls>
          <c:showLegendKey val="0"/>
          <c:showVal val="0"/>
          <c:showCatName val="0"/>
          <c:showSerName val="0"/>
          <c:showPercent val="0"/>
          <c:showBubbleSize val="0"/>
        </c:dLbls>
        <c:gapWidth val="219"/>
        <c:overlap val="100"/>
        <c:axId val="1744225919"/>
        <c:axId val="1744229279"/>
      </c:barChart>
      <c:catAx>
        <c:axId val="1744225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44229279"/>
        <c:crosses val="autoZero"/>
        <c:auto val="1"/>
        <c:lblAlgn val="ctr"/>
        <c:lblOffset val="100"/>
        <c:noMultiLvlLbl val="0"/>
      </c:catAx>
      <c:valAx>
        <c:axId val="17442292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4225919"/>
        <c:crosses val="autoZero"/>
        <c:crossBetween val="between"/>
      </c:valAx>
      <c:spPr>
        <a:noFill/>
        <a:ln>
          <a:noFill/>
        </a:ln>
        <a:effectLst/>
      </c:spPr>
    </c:plotArea>
    <c:legend>
      <c:legendPos val="b"/>
      <c:layout>
        <c:manualLayout>
          <c:xMode val="edge"/>
          <c:yMode val="edge"/>
          <c:x val="3.8759624056623393E-2"/>
          <c:y val="0.92577793138325537"/>
          <c:w val="0.58526814597677046"/>
          <c:h val="7.422206861674464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Status of Implementation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manualLayout>
          <c:layoutTarget val="inner"/>
          <c:xMode val="edge"/>
          <c:yMode val="edge"/>
          <c:x val="9.9255568342837733E-2"/>
          <c:y val="8.1749901153080326E-2"/>
          <c:w val="0.91351008858267713"/>
          <c:h val="0.76748654235442038"/>
        </c:manualLayout>
      </c:layout>
      <c:barChart>
        <c:barDir val="col"/>
        <c:grouping val="percentStacked"/>
        <c:varyColors val="0"/>
        <c:ser>
          <c:idx val="0"/>
          <c:order val="0"/>
          <c:tx>
            <c:strRef>
              <c:f>Sheet1!$B$1</c:f>
              <c:strCache>
                <c:ptCount val="1"/>
                <c:pt idx="0">
                  <c:v>Not yet started</c:v>
                </c:pt>
              </c:strCache>
            </c:strRef>
          </c:tx>
          <c:spPr>
            <a:solidFill>
              <a:srgbClr val="E32F40"/>
            </a:solidFill>
            <a:ln>
              <a:noFill/>
            </a:ln>
            <a:effectLst/>
          </c:spPr>
          <c:invertIfNegative val="0"/>
          <c:cat>
            <c:strRef>
              <c:f>Sheet1!$A$2:$A$4</c:f>
              <c:strCache>
                <c:ptCount val="3"/>
                <c:pt idx="0">
                  <c:v>Res 3.10</c:v>
                </c:pt>
                <c:pt idx="1">
                  <c:v>Res 3.11</c:v>
                </c:pt>
                <c:pt idx="2">
                  <c:v>Res 3.5</c:v>
                </c:pt>
              </c:strCache>
            </c:strRef>
          </c:cat>
          <c:val>
            <c:numRef>
              <c:f>Sheet1!$B$2:$B$4</c:f>
              <c:numCache>
                <c:formatCode>General</c:formatCode>
                <c:ptCount val="3"/>
                <c:pt idx="0">
                  <c:v>0</c:v>
                </c:pt>
                <c:pt idx="1">
                  <c:v>0</c:v>
                </c:pt>
                <c:pt idx="2">
                  <c:v>5</c:v>
                </c:pt>
              </c:numCache>
            </c:numRef>
          </c:val>
          <c:extLst>
            <c:ext xmlns:c16="http://schemas.microsoft.com/office/drawing/2014/chart" uri="{C3380CC4-5D6E-409C-BE32-E72D297353CC}">
              <c16:uniqueId val="{00000000-F7EA-48CC-B440-8B767791D109}"/>
            </c:ext>
          </c:extLst>
        </c:ser>
        <c:ser>
          <c:idx val="1"/>
          <c:order val="1"/>
          <c:tx>
            <c:strRef>
              <c:f>Sheet1!$C$1</c:f>
              <c:strCache>
                <c:ptCount val="1"/>
                <c:pt idx="0">
                  <c:v>Less than 50%</c:v>
                </c:pt>
              </c:strCache>
            </c:strRef>
          </c:tx>
          <c:spPr>
            <a:solidFill>
              <a:srgbClr val="FFC100"/>
            </a:solidFill>
            <a:ln>
              <a:noFill/>
            </a:ln>
            <a:effectLst/>
          </c:spPr>
          <c:invertIfNegative val="0"/>
          <c:cat>
            <c:strRef>
              <c:f>Sheet1!$A$2:$A$4</c:f>
              <c:strCache>
                <c:ptCount val="3"/>
                <c:pt idx="0">
                  <c:v>Res 3.10</c:v>
                </c:pt>
                <c:pt idx="1">
                  <c:v>Res 3.11</c:v>
                </c:pt>
                <c:pt idx="2">
                  <c:v>Res 3.5</c:v>
                </c:pt>
              </c:strCache>
            </c:strRef>
          </c:cat>
          <c:val>
            <c:numRef>
              <c:f>Sheet1!$C$2:$C$4</c:f>
              <c:numCache>
                <c:formatCode>General</c:formatCode>
                <c:ptCount val="3"/>
                <c:pt idx="0">
                  <c:v>16</c:v>
                </c:pt>
                <c:pt idx="1">
                  <c:v>11</c:v>
                </c:pt>
                <c:pt idx="2">
                  <c:v>58</c:v>
                </c:pt>
              </c:numCache>
            </c:numRef>
          </c:val>
          <c:extLst>
            <c:ext xmlns:c16="http://schemas.microsoft.com/office/drawing/2014/chart" uri="{C3380CC4-5D6E-409C-BE32-E72D297353CC}">
              <c16:uniqueId val="{00000001-F7EA-48CC-B440-8B767791D109}"/>
            </c:ext>
          </c:extLst>
        </c:ser>
        <c:ser>
          <c:idx val="2"/>
          <c:order val="2"/>
          <c:tx>
            <c:strRef>
              <c:f>Sheet1!$D$1</c:f>
              <c:strCache>
                <c:ptCount val="1"/>
                <c:pt idx="0">
                  <c:v>More than 50%</c:v>
                </c:pt>
              </c:strCache>
            </c:strRef>
          </c:tx>
          <c:spPr>
            <a:solidFill>
              <a:srgbClr val="92D050"/>
            </a:solidFill>
            <a:ln>
              <a:noFill/>
            </a:ln>
            <a:effectLst/>
          </c:spPr>
          <c:invertIfNegative val="0"/>
          <c:cat>
            <c:strRef>
              <c:f>Sheet1!$A$2:$A$4</c:f>
              <c:strCache>
                <c:ptCount val="3"/>
                <c:pt idx="0">
                  <c:v>Res 3.10</c:v>
                </c:pt>
                <c:pt idx="1">
                  <c:v>Res 3.11</c:v>
                </c:pt>
                <c:pt idx="2">
                  <c:v>Res 3.5</c:v>
                </c:pt>
              </c:strCache>
            </c:strRef>
          </c:cat>
          <c:val>
            <c:numRef>
              <c:f>Sheet1!$D$2:$D$4</c:f>
              <c:numCache>
                <c:formatCode>General</c:formatCode>
                <c:ptCount val="3"/>
                <c:pt idx="0">
                  <c:v>0</c:v>
                </c:pt>
                <c:pt idx="1">
                  <c:v>0</c:v>
                </c:pt>
                <c:pt idx="2">
                  <c:v>37</c:v>
                </c:pt>
              </c:numCache>
            </c:numRef>
          </c:val>
          <c:extLst>
            <c:ext xmlns:c16="http://schemas.microsoft.com/office/drawing/2014/chart" uri="{C3380CC4-5D6E-409C-BE32-E72D297353CC}">
              <c16:uniqueId val="{00000002-F7EA-48CC-B440-8B767791D109}"/>
            </c:ext>
          </c:extLst>
        </c:ser>
        <c:ser>
          <c:idx val="3"/>
          <c:order val="3"/>
          <c:tx>
            <c:strRef>
              <c:f>Sheet1!$E$1</c:f>
              <c:strCache>
                <c:ptCount val="1"/>
                <c:pt idx="0">
                  <c:v>Achieved</c:v>
                </c:pt>
              </c:strCache>
            </c:strRef>
          </c:tx>
          <c:spPr>
            <a:solidFill>
              <a:schemeClr val="accent5"/>
            </a:solidFill>
            <a:ln>
              <a:noFill/>
            </a:ln>
            <a:effectLst/>
          </c:spPr>
          <c:invertIfNegative val="0"/>
          <c:cat>
            <c:strRef>
              <c:f>Sheet1!$A$2:$A$4</c:f>
              <c:strCache>
                <c:ptCount val="3"/>
                <c:pt idx="0">
                  <c:v>Res 3.10</c:v>
                </c:pt>
                <c:pt idx="1">
                  <c:v>Res 3.11</c:v>
                </c:pt>
                <c:pt idx="2">
                  <c:v>Res 3.5</c:v>
                </c:pt>
              </c:strCache>
            </c:strRef>
          </c:cat>
          <c:val>
            <c:numRef>
              <c:f>Sheet1!$E$2:$E$4</c:f>
              <c:numCache>
                <c:formatCode>General</c:formatCode>
                <c:ptCount val="3"/>
                <c:pt idx="0">
                  <c:v>84</c:v>
                </c:pt>
                <c:pt idx="1">
                  <c:v>89</c:v>
                </c:pt>
                <c:pt idx="2">
                  <c:v>0</c:v>
                </c:pt>
              </c:numCache>
            </c:numRef>
          </c:val>
          <c:extLst>
            <c:ext xmlns:c16="http://schemas.microsoft.com/office/drawing/2014/chart" uri="{C3380CC4-5D6E-409C-BE32-E72D297353CC}">
              <c16:uniqueId val="{00000003-F7EA-48CC-B440-8B767791D109}"/>
            </c:ext>
          </c:extLst>
        </c:ser>
        <c:ser>
          <c:idx val="4"/>
          <c:order val="4"/>
          <c:tx>
            <c:strRef>
              <c:f>Sheet1!$F$1</c:f>
              <c:strCache>
                <c:ptCount val="1"/>
                <c:pt idx="0">
                  <c:v>Not Applicable</c:v>
                </c:pt>
              </c:strCache>
            </c:strRef>
          </c:tx>
          <c:spPr>
            <a:solidFill>
              <a:srgbClr val="7030A0"/>
            </a:solidFill>
            <a:ln>
              <a:noFill/>
            </a:ln>
            <a:effectLst/>
          </c:spPr>
          <c:invertIfNegative val="0"/>
          <c:cat>
            <c:strRef>
              <c:f>Sheet1!$A$2:$A$4</c:f>
              <c:strCache>
                <c:ptCount val="3"/>
                <c:pt idx="0">
                  <c:v>Res 3.10</c:v>
                </c:pt>
                <c:pt idx="1">
                  <c:v>Res 3.11</c:v>
                </c:pt>
                <c:pt idx="2">
                  <c:v>Res 3.5</c:v>
                </c:pt>
              </c:strCache>
            </c:strRef>
          </c:cat>
          <c:val>
            <c:numRef>
              <c:f>Sheet1!$F$2:$F$4</c:f>
              <c:numCache>
                <c:formatCode>General</c:formatCode>
                <c:ptCount val="3"/>
                <c:pt idx="0">
                  <c:v>0</c:v>
                </c:pt>
                <c:pt idx="1">
                  <c:v>0</c:v>
                </c:pt>
                <c:pt idx="2">
                  <c:v>0</c:v>
                </c:pt>
              </c:numCache>
            </c:numRef>
          </c:val>
          <c:extLst>
            <c:ext xmlns:c16="http://schemas.microsoft.com/office/drawing/2014/chart" uri="{C3380CC4-5D6E-409C-BE32-E72D297353CC}">
              <c16:uniqueId val="{00000004-F7EA-48CC-B440-8B767791D109}"/>
            </c:ext>
          </c:extLst>
        </c:ser>
        <c:dLbls>
          <c:showLegendKey val="0"/>
          <c:showVal val="0"/>
          <c:showCatName val="0"/>
          <c:showSerName val="0"/>
          <c:showPercent val="0"/>
          <c:showBubbleSize val="0"/>
        </c:dLbls>
        <c:gapWidth val="219"/>
        <c:overlap val="100"/>
        <c:axId val="1744225919"/>
        <c:axId val="1744229279"/>
      </c:barChart>
      <c:catAx>
        <c:axId val="1744225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44229279"/>
        <c:crosses val="autoZero"/>
        <c:auto val="1"/>
        <c:lblAlgn val="ctr"/>
        <c:lblOffset val="100"/>
        <c:noMultiLvlLbl val="0"/>
      </c:catAx>
      <c:valAx>
        <c:axId val="17442292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4225919"/>
        <c:crosses val="autoZero"/>
        <c:crossBetween val="between"/>
      </c:valAx>
      <c:spPr>
        <a:noFill/>
        <a:ln>
          <a:noFill/>
        </a:ln>
        <a:effectLst/>
      </c:spPr>
    </c:plotArea>
    <c:legend>
      <c:legendPos val="b"/>
      <c:layout>
        <c:manualLayout>
          <c:xMode val="edge"/>
          <c:yMode val="edge"/>
          <c:x val="0.24305390749664624"/>
          <c:y val="0.92577795184704248"/>
          <c:w val="0.58526814597677046"/>
          <c:h val="7.422206861674464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Status of Implementation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manualLayout>
          <c:layoutTarget val="inner"/>
          <c:xMode val="edge"/>
          <c:yMode val="edge"/>
          <c:x val="9.9255568342837733E-2"/>
          <c:y val="8.1749901153080326E-2"/>
          <c:w val="0.91351008858267713"/>
          <c:h val="0.76748654235442038"/>
        </c:manualLayout>
      </c:layout>
      <c:barChart>
        <c:barDir val="col"/>
        <c:grouping val="percentStacked"/>
        <c:varyColors val="0"/>
        <c:ser>
          <c:idx val="0"/>
          <c:order val="0"/>
          <c:tx>
            <c:strRef>
              <c:f>Sheet1!$B$1</c:f>
              <c:strCache>
                <c:ptCount val="1"/>
                <c:pt idx="0">
                  <c:v>Not yet started</c:v>
                </c:pt>
              </c:strCache>
            </c:strRef>
          </c:tx>
          <c:spPr>
            <a:solidFill>
              <a:srgbClr val="E32F40"/>
            </a:solidFill>
            <a:ln>
              <a:noFill/>
            </a:ln>
            <a:effectLst/>
          </c:spPr>
          <c:invertIfNegative val="0"/>
          <c:cat>
            <c:strRef>
              <c:f>Sheet1!$A$2:$A$5</c:f>
              <c:strCache>
                <c:ptCount val="4"/>
                <c:pt idx="0">
                  <c:v>Res 3.6</c:v>
                </c:pt>
                <c:pt idx="1">
                  <c:v>Res 3.9</c:v>
                </c:pt>
                <c:pt idx="2">
                  <c:v>Res 3.12</c:v>
                </c:pt>
                <c:pt idx="3">
                  <c:v>Res 3.13</c:v>
                </c:pt>
              </c:strCache>
            </c:strRef>
          </c:cat>
          <c:val>
            <c:numRef>
              <c:f>Sheet1!$B$2:$B$5</c:f>
              <c:numCache>
                <c:formatCode>General</c:formatCode>
                <c:ptCount val="4"/>
                <c:pt idx="0">
                  <c:v>5</c:v>
                </c:pt>
                <c:pt idx="1">
                  <c:v>32</c:v>
                </c:pt>
                <c:pt idx="2">
                  <c:v>5</c:v>
                </c:pt>
                <c:pt idx="3">
                  <c:v>5</c:v>
                </c:pt>
              </c:numCache>
            </c:numRef>
          </c:val>
          <c:extLst>
            <c:ext xmlns:c16="http://schemas.microsoft.com/office/drawing/2014/chart" uri="{C3380CC4-5D6E-409C-BE32-E72D297353CC}">
              <c16:uniqueId val="{00000000-77ED-4153-995D-85C2D69D4AA0}"/>
            </c:ext>
          </c:extLst>
        </c:ser>
        <c:ser>
          <c:idx val="1"/>
          <c:order val="1"/>
          <c:tx>
            <c:strRef>
              <c:f>Sheet1!$C$1</c:f>
              <c:strCache>
                <c:ptCount val="1"/>
                <c:pt idx="0">
                  <c:v>Less than 50%</c:v>
                </c:pt>
              </c:strCache>
            </c:strRef>
          </c:tx>
          <c:spPr>
            <a:solidFill>
              <a:srgbClr val="FFC100"/>
            </a:solidFill>
            <a:ln>
              <a:noFill/>
            </a:ln>
            <a:effectLst/>
          </c:spPr>
          <c:invertIfNegative val="0"/>
          <c:cat>
            <c:strRef>
              <c:f>Sheet1!$A$2:$A$5</c:f>
              <c:strCache>
                <c:ptCount val="4"/>
                <c:pt idx="0">
                  <c:v>Res 3.6</c:v>
                </c:pt>
                <c:pt idx="1">
                  <c:v>Res 3.9</c:v>
                </c:pt>
                <c:pt idx="2">
                  <c:v>Res 3.12</c:v>
                </c:pt>
                <c:pt idx="3">
                  <c:v>Res 3.13</c:v>
                </c:pt>
              </c:strCache>
            </c:strRef>
          </c:cat>
          <c:val>
            <c:numRef>
              <c:f>Sheet1!$C$2:$C$5</c:f>
              <c:numCache>
                <c:formatCode>General</c:formatCode>
                <c:ptCount val="4"/>
                <c:pt idx="0">
                  <c:v>58</c:v>
                </c:pt>
                <c:pt idx="1">
                  <c:v>53</c:v>
                </c:pt>
                <c:pt idx="2">
                  <c:v>47</c:v>
                </c:pt>
                <c:pt idx="3">
                  <c:v>47</c:v>
                </c:pt>
              </c:numCache>
            </c:numRef>
          </c:val>
          <c:extLst>
            <c:ext xmlns:c16="http://schemas.microsoft.com/office/drawing/2014/chart" uri="{C3380CC4-5D6E-409C-BE32-E72D297353CC}">
              <c16:uniqueId val="{00000001-77ED-4153-995D-85C2D69D4AA0}"/>
            </c:ext>
          </c:extLst>
        </c:ser>
        <c:ser>
          <c:idx val="2"/>
          <c:order val="2"/>
          <c:tx>
            <c:strRef>
              <c:f>Sheet1!$D$1</c:f>
              <c:strCache>
                <c:ptCount val="1"/>
                <c:pt idx="0">
                  <c:v>More than 50%</c:v>
                </c:pt>
              </c:strCache>
            </c:strRef>
          </c:tx>
          <c:spPr>
            <a:solidFill>
              <a:srgbClr val="92D050"/>
            </a:solidFill>
            <a:ln>
              <a:noFill/>
            </a:ln>
            <a:effectLst/>
          </c:spPr>
          <c:invertIfNegative val="0"/>
          <c:cat>
            <c:strRef>
              <c:f>Sheet1!$A$2:$A$5</c:f>
              <c:strCache>
                <c:ptCount val="4"/>
                <c:pt idx="0">
                  <c:v>Res 3.6</c:v>
                </c:pt>
                <c:pt idx="1">
                  <c:v>Res 3.9</c:v>
                </c:pt>
                <c:pt idx="2">
                  <c:v>Res 3.12</c:v>
                </c:pt>
                <c:pt idx="3">
                  <c:v>Res 3.13</c:v>
                </c:pt>
              </c:strCache>
            </c:strRef>
          </c:cat>
          <c:val>
            <c:numRef>
              <c:f>Sheet1!$D$2:$D$5</c:f>
              <c:numCache>
                <c:formatCode>General</c:formatCode>
                <c:ptCount val="4"/>
                <c:pt idx="0">
                  <c:v>37</c:v>
                </c:pt>
                <c:pt idx="1">
                  <c:v>11</c:v>
                </c:pt>
                <c:pt idx="2">
                  <c:v>42</c:v>
                </c:pt>
                <c:pt idx="3">
                  <c:v>37</c:v>
                </c:pt>
              </c:numCache>
            </c:numRef>
          </c:val>
          <c:extLst>
            <c:ext xmlns:c16="http://schemas.microsoft.com/office/drawing/2014/chart" uri="{C3380CC4-5D6E-409C-BE32-E72D297353CC}">
              <c16:uniqueId val="{00000002-77ED-4153-995D-85C2D69D4AA0}"/>
            </c:ext>
          </c:extLst>
        </c:ser>
        <c:ser>
          <c:idx val="3"/>
          <c:order val="3"/>
          <c:tx>
            <c:strRef>
              <c:f>Sheet1!$E$1</c:f>
              <c:strCache>
                <c:ptCount val="1"/>
                <c:pt idx="0">
                  <c:v>Achieved</c:v>
                </c:pt>
              </c:strCache>
            </c:strRef>
          </c:tx>
          <c:spPr>
            <a:solidFill>
              <a:schemeClr val="accent5"/>
            </a:solidFill>
            <a:ln>
              <a:noFill/>
            </a:ln>
            <a:effectLst/>
          </c:spPr>
          <c:invertIfNegative val="0"/>
          <c:cat>
            <c:strRef>
              <c:f>Sheet1!$A$2:$A$5</c:f>
              <c:strCache>
                <c:ptCount val="4"/>
                <c:pt idx="0">
                  <c:v>Res 3.6</c:v>
                </c:pt>
                <c:pt idx="1">
                  <c:v>Res 3.9</c:v>
                </c:pt>
                <c:pt idx="2">
                  <c:v>Res 3.12</c:v>
                </c:pt>
                <c:pt idx="3">
                  <c:v>Res 3.13</c:v>
                </c:pt>
              </c:strCache>
            </c:strRef>
          </c:cat>
          <c:val>
            <c:numRef>
              <c:f>Sheet1!$E$2:$E$5</c:f>
              <c:numCache>
                <c:formatCode>General</c:formatCode>
                <c:ptCount val="4"/>
                <c:pt idx="0">
                  <c:v>0</c:v>
                </c:pt>
                <c:pt idx="1">
                  <c:v>5</c:v>
                </c:pt>
                <c:pt idx="2">
                  <c:v>5</c:v>
                </c:pt>
                <c:pt idx="3">
                  <c:v>11</c:v>
                </c:pt>
              </c:numCache>
            </c:numRef>
          </c:val>
          <c:extLst>
            <c:ext xmlns:c16="http://schemas.microsoft.com/office/drawing/2014/chart" uri="{C3380CC4-5D6E-409C-BE32-E72D297353CC}">
              <c16:uniqueId val="{00000003-77ED-4153-995D-85C2D69D4AA0}"/>
            </c:ext>
          </c:extLst>
        </c:ser>
        <c:ser>
          <c:idx val="4"/>
          <c:order val="4"/>
          <c:tx>
            <c:strRef>
              <c:f>Sheet1!$F$1</c:f>
              <c:strCache>
                <c:ptCount val="1"/>
                <c:pt idx="0">
                  <c:v>Not Applicable</c:v>
                </c:pt>
              </c:strCache>
            </c:strRef>
          </c:tx>
          <c:spPr>
            <a:solidFill>
              <a:srgbClr val="7030A0"/>
            </a:solidFill>
            <a:ln>
              <a:noFill/>
            </a:ln>
            <a:effectLst/>
          </c:spPr>
          <c:invertIfNegative val="0"/>
          <c:cat>
            <c:strRef>
              <c:f>Sheet1!$A$2:$A$5</c:f>
              <c:strCache>
                <c:ptCount val="4"/>
                <c:pt idx="0">
                  <c:v>Res 3.6</c:v>
                </c:pt>
                <c:pt idx="1">
                  <c:v>Res 3.9</c:v>
                </c:pt>
                <c:pt idx="2">
                  <c:v>Res 3.12</c:v>
                </c:pt>
                <c:pt idx="3">
                  <c:v>Res 3.13</c:v>
                </c:pt>
              </c:strCache>
            </c:strRef>
          </c:cat>
          <c:val>
            <c:numRef>
              <c:f>Sheet1!$F$2:$F$5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4-77ED-4153-995D-85C2D69D4AA0}"/>
            </c:ext>
          </c:extLst>
        </c:ser>
        <c:dLbls>
          <c:showLegendKey val="0"/>
          <c:showVal val="0"/>
          <c:showCatName val="0"/>
          <c:showSerName val="0"/>
          <c:showPercent val="0"/>
          <c:showBubbleSize val="0"/>
        </c:dLbls>
        <c:gapWidth val="219"/>
        <c:overlap val="100"/>
        <c:axId val="1744225919"/>
        <c:axId val="1744229279"/>
      </c:barChart>
      <c:catAx>
        <c:axId val="1744225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44229279"/>
        <c:crosses val="autoZero"/>
        <c:auto val="1"/>
        <c:lblAlgn val="ctr"/>
        <c:lblOffset val="100"/>
        <c:noMultiLvlLbl val="0"/>
      </c:catAx>
      <c:valAx>
        <c:axId val="17442292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4225919"/>
        <c:crosses val="autoZero"/>
        <c:crossBetween val="between"/>
      </c:valAx>
      <c:spPr>
        <a:noFill/>
        <a:ln>
          <a:noFill/>
        </a:ln>
        <a:effectLst/>
      </c:spPr>
    </c:plotArea>
    <c:legend>
      <c:legendPos val="b"/>
      <c:layout>
        <c:manualLayout>
          <c:xMode val="edge"/>
          <c:yMode val="edge"/>
          <c:x val="0.24305390749664624"/>
          <c:y val="0.92577795184704248"/>
          <c:w val="0.58526814597677046"/>
          <c:h val="7.422206861674464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Status of Implementation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manualLayout>
          <c:layoutTarget val="inner"/>
          <c:xMode val="edge"/>
          <c:yMode val="edge"/>
          <c:x val="9.9255568342837733E-2"/>
          <c:y val="7.2271045997264194E-2"/>
          <c:w val="0.91351008858267713"/>
          <c:h val="0.76748654235442038"/>
        </c:manualLayout>
      </c:layout>
      <c:barChart>
        <c:barDir val="col"/>
        <c:grouping val="percentStacked"/>
        <c:varyColors val="0"/>
        <c:ser>
          <c:idx val="0"/>
          <c:order val="0"/>
          <c:tx>
            <c:strRef>
              <c:f>Sheet1!$B$1</c:f>
              <c:strCache>
                <c:ptCount val="1"/>
                <c:pt idx="0">
                  <c:v>Not yet started</c:v>
                </c:pt>
              </c:strCache>
            </c:strRef>
          </c:tx>
          <c:spPr>
            <a:solidFill>
              <a:srgbClr val="E32F40"/>
            </a:solidFill>
            <a:ln>
              <a:noFill/>
            </a:ln>
            <a:effectLst/>
          </c:spPr>
          <c:invertIfNegative val="0"/>
          <c:cat>
            <c:strRef>
              <c:f>Sheet1!$A$2:$A$4</c:f>
              <c:strCache>
                <c:ptCount val="3"/>
                <c:pt idx="0">
                  <c:v>Res 3.14</c:v>
                </c:pt>
                <c:pt idx="1">
                  <c:v>Res 3.17</c:v>
                </c:pt>
                <c:pt idx="2">
                  <c:v>Res 3.18</c:v>
                </c:pt>
              </c:strCache>
            </c:strRef>
          </c:cat>
          <c:val>
            <c:numRef>
              <c:f>Sheet1!$B$2:$B$4</c:f>
              <c:numCache>
                <c:formatCode>General</c:formatCode>
                <c:ptCount val="3"/>
                <c:pt idx="0">
                  <c:v>11</c:v>
                </c:pt>
                <c:pt idx="1">
                  <c:v>0</c:v>
                </c:pt>
                <c:pt idx="2">
                  <c:v>5</c:v>
                </c:pt>
              </c:numCache>
            </c:numRef>
          </c:val>
          <c:extLst>
            <c:ext xmlns:c16="http://schemas.microsoft.com/office/drawing/2014/chart" uri="{C3380CC4-5D6E-409C-BE32-E72D297353CC}">
              <c16:uniqueId val="{00000000-77ED-4153-995D-85C2D69D4AA0}"/>
            </c:ext>
          </c:extLst>
        </c:ser>
        <c:ser>
          <c:idx val="1"/>
          <c:order val="1"/>
          <c:tx>
            <c:strRef>
              <c:f>Sheet1!$C$1</c:f>
              <c:strCache>
                <c:ptCount val="1"/>
                <c:pt idx="0">
                  <c:v>Less than 50%</c:v>
                </c:pt>
              </c:strCache>
            </c:strRef>
          </c:tx>
          <c:spPr>
            <a:solidFill>
              <a:srgbClr val="FFC100"/>
            </a:solidFill>
            <a:ln>
              <a:noFill/>
            </a:ln>
            <a:effectLst/>
          </c:spPr>
          <c:invertIfNegative val="0"/>
          <c:cat>
            <c:strRef>
              <c:f>Sheet1!$A$2:$A$4</c:f>
              <c:strCache>
                <c:ptCount val="3"/>
                <c:pt idx="0">
                  <c:v>Res 3.14</c:v>
                </c:pt>
                <c:pt idx="1">
                  <c:v>Res 3.17</c:v>
                </c:pt>
                <c:pt idx="2">
                  <c:v>Res 3.18</c:v>
                </c:pt>
              </c:strCache>
            </c:strRef>
          </c:cat>
          <c:val>
            <c:numRef>
              <c:f>Sheet1!$C$2:$C$4</c:f>
              <c:numCache>
                <c:formatCode>General</c:formatCode>
                <c:ptCount val="3"/>
                <c:pt idx="0">
                  <c:v>58</c:v>
                </c:pt>
                <c:pt idx="1">
                  <c:v>74</c:v>
                </c:pt>
                <c:pt idx="2">
                  <c:v>42</c:v>
                </c:pt>
              </c:numCache>
            </c:numRef>
          </c:val>
          <c:extLst>
            <c:ext xmlns:c16="http://schemas.microsoft.com/office/drawing/2014/chart" uri="{C3380CC4-5D6E-409C-BE32-E72D297353CC}">
              <c16:uniqueId val="{00000001-77ED-4153-995D-85C2D69D4AA0}"/>
            </c:ext>
          </c:extLst>
        </c:ser>
        <c:ser>
          <c:idx val="2"/>
          <c:order val="2"/>
          <c:tx>
            <c:strRef>
              <c:f>Sheet1!$D$1</c:f>
              <c:strCache>
                <c:ptCount val="1"/>
                <c:pt idx="0">
                  <c:v>More than 50%</c:v>
                </c:pt>
              </c:strCache>
            </c:strRef>
          </c:tx>
          <c:spPr>
            <a:solidFill>
              <a:srgbClr val="92D050"/>
            </a:solidFill>
            <a:ln>
              <a:noFill/>
            </a:ln>
            <a:effectLst/>
          </c:spPr>
          <c:invertIfNegative val="0"/>
          <c:cat>
            <c:strRef>
              <c:f>Sheet1!$A$2:$A$4</c:f>
              <c:strCache>
                <c:ptCount val="3"/>
                <c:pt idx="0">
                  <c:v>Res 3.14</c:v>
                </c:pt>
                <c:pt idx="1">
                  <c:v>Res 3.17</c:v>
                </c:pt>
                <c:pt idx="2">
                  <c:v>Res 3.18</c:v>
                </c:pt>
              </c:strCache>
            </c:strRef>
          </c:cat>
          <c:val>
            <c:numRef>
              <c:f>Sheet1!$D$2:$D$4</c:f>
              <c:numCache>
                <c:formatCode>General</c:formatCode>
                <c:ptCount val="3"/>
                <c:pt idx="0">
                  <c:v>26</c:v>
                </c:pt>
                <c:pt idx="1">
                  <c:v>21</c:v>
                </c:pt>
                <c:pt idx="2">
                  <c:v>42</c:v>
                </c:pt>
              </c:numCache>
            </c:numRef>
          </c:val>
          <c:extLst>
            <c:ext xmlns:c16="http://schemas.microsoft.com/office/drawing/2014/chart" uri="{C3380CC4-5D6E-409C-BE32-E72D297353CC}">
              <c16:uniqueId val="{00000002-77ED-4153-995D-85C2D69D4AA0}"/>
            </c:ext>
          </c:extLst>
        </c:ser>
        <c:ser>
          <c:idx val="3"/>
          <c:order val="3"/>
          <c:tx>
            <c:strRef>
              <c:f>Sheet1!$E$1</c:f>
              <c:strCache>
                <c:ptCount val="1"/>
                <c:pt idx="0">
                  <c:v>Achieved</c:v>
                </c:pt>
              </c:strCache>
            </c:strRef>
          </c:tx>
          <c:spPr>
            <a:solidFill>
              <a:schemeClr val="accent5"/>
            </a:solidFill>
            <a:ln>
              <a:noFill/>
            </a:ln>
            <a:effectLst/>
          </c:spPr>
          <c:invertIfNegative val="0"/>
          <c:cat>
            <c:strRef>
              <c:f>Sheet1!$A$2:$A$4</c:f>
              <c:strCache>
                <c:ptCount val="3"/>
                <c:pt idx="0">
                  <c:v>Res 3.14</c:v>
                </c:pt>
                <c:pt idx="1">
                  <c:v>Res 3.17</c:v>
                </c:pt>
                <c:pt idx="2">
                  <c:v>Res 3.18</c:v>
                </c:pt>
              </c:strCache>
            </c:strRef>
          </c:cat>
          <c:val>
            <c:numRef>
              <c:f>Sheet1!$E$2:$E$4</c:f>
              <c:numCache>
                <c:formatCode>General</c:formatCode>
                <c:ptCount val="3"/>
                <c:pt idx="0">
                  <c:v>5</c:v>
                </c:pt>
                <c:pt idx="1">
                  <c:v>5</c:v>
                </c:pt>
                <c:pt idx="2">
                  <c:v>11</c:v>
                </c:pt>
              </c:numCache>
            </c:numRef>
          </c:val>
          <c:extLst>
            <c:ext xmlns:c16="http://schemas.microsoft.com/office/drawing/2014/chart" uri="{C3380CC4-5D6E-409C-BE32-E72D297353CC}">
              <c16:uniqueId val="{00000003-77ED-4153-995D-85C2D69D4AA0}"/>
            </c:ext>
          </c:extLst>
        </c:ser>
        <c:ser>
          <c:idx val="4"/>
          <c:order val="4"/>
          <c:tx>
            <c:strRef>
              <c:f>Sheet1!$F$1</c:f>
              <c:strCache>
                <c:ptCount val="1"/>
                <c:pt idx="0">
                  <c:v>Not Applicable</c:v>
                </c:pt>
              </c:strCache>
            </c:strRef>
          </c:tx>
          <c:spPr>
            <a:solidFill>
              <a:srgbClr val="7030A0"/>
            </a:solidFill>
            <a:ln>
              <a:noFill/>
            </a:ln>
            <a:effectLst/>
          </c:spPr>
          <c:invertIfNegative val="0"/>
          <c:cat>
            <c:strRef>
              <c:f>Sheet1!$A$2:$A$4</c:f>
              <c:strCache>
                <c:ptCount val="3"/>
                <c:pt idx="0">
                  <c:v>Res 3.14</c:v>
                </c:pt>
                <c:pt idx="1">
                  <c:v>Res 3.17</c:v>
                </c:pt>
                <c:pt idx="2">
                  <c:v>Res 3.18</c:v>
                </c:pt>
              </c:strCache>
            </c:strRef>
          </c:cat>
          <c:val>
            <c:numRef>
              <c:f>Sheet1!$F$2:$F$4</c:f>
              <c:numCache>
                <c:formatCode>General</c:formatCode>
                <c:ptCount val="3"/>
                <c:pt idx="0">
                  <c:v>0</c:v>
                </c:pt>
                <c:pt idx="1">
                  <c:v>0</c:v>
                </c:pt>
                <c:pt idx="2">
                  <c:v>0</c:v>
                </c:pt>
              </c:numCache>
            </c:numRef>
          </c:val>
          <c:extLst>
            <c:ext xmlns:c16="http://schemas.microsoft.com/office/drawing/2014/chart" uri="{C3380CC4-5D6E-409C-BE32-E72D297353CC}">
              <c16:uniqueId val="{00000004-77ED-4153-995D-85C2D69D4AA0}"/>
            </c:ext>
          </c:extLst>
        </c:ser>
        <c:dLbls>
          <c:showLegendKey val="0"/>
          <c:showVal val="0"/>
          <c:showCatName val="0"/>
          <c:showSerName val="0"/>
          <c:showPercent val="0"/>
          <c:showBubbleSize val="0"/>
        </c:dLbls>
        <c:gapWidth val="219"/>
        <c:overlap val="100"/>
        <c:axId val="1744225919"/>
        <c:axId val="1744229279"/>
      </c:barChart>
      <c:catAx>
        <c:axId val="1744225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44229279"/>
        <c:crosses val="autoZero"/>
        <c:auto val="1"/>
        <c:lblAlgn val="ctr"/>
        <c:lblOffset val="100"/>
        <c:noMultiLvlLbl val="0"/>
      </c:catAx>
      <c:valAx>
        <c:axId val="17442292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4225919"/>
        <c:crosses val="autoZero"/>
        <c:crossBetween val="between"/>
      </c:valAx>
      <c:spPr>
        <a:noFill/>
        <a:ln>
          <a:noFill/>
        </a:ln>
        <a:effectLst/>
      </c:spPr>
    </c:plotArea>
    <c:legend>
      <c:legendPos val="b"/>
      <c:layout>
        <c:manualLayout>
          <c:xMode val="edge"/>
          <c:yMode val="edge"/>
          <c:x val="0.24305390749664624"/>
          <c:y val="0.92577795184704248"/>
          <c:w val="0.58526814597677046"/>
          <c:h val="7.422206861674464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Status of Implementation</a:t>
            </a:r>
            <a:r>
              <a:rPr lang="en-ZA" baseline="0" dirty="0"/>
              <a:t> </a:t>
            </a:r>
            <a:endParaRPr lang="en-ZA"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barChart>
        <c:barDir val="col"/>
        <c:grouping val="percentStacked"/>
        <c:varyColors val="0"/>
        <c:ser>
          <c:idx val="0"/>
          <c:order val="0"/>
          <c:tx>
            <c:strRef>
              <c:f>Sheet1!$B$1</c:f>
              <c:strCache>
                <c:ptCount val="1"/>
                <c:pt idx="0">
                  <c:v>Not yet started</c:v>
                </c:pt>
              </c:strCache>
            </c:strRef>
          </c:tx>
          <c:spPr>
            <a:solidFill>
              <a:srgbClr val="E32F40"/>
            </a:solidFill>
            <a:ln>
              <a:noFill/>
            </a:ln>
            <a:effectLst/>
          </c:spPr>
          <c:invertIfNegative val="0"/>
          <c:cat>
            <c:strRef>
              <c:f>Sheet1!$A$2:$A$3</c:f>
              <c:strCache>
                <c:ptCount val="2"/>
                <c:pt idx="0">
                  <c:v>Res 4.1</c:v>
                </c:pt>
                <c:pt idx="1">
                  <c:v>Res 4.4</c:v>
                </c:pt>
              </c:strCache>
            </c:strRef>
          </c:cat>
          <c:val>
            <c:numRef>
              <c:f>Sheet1!$B$2:$B$3</c:f>
              <c:numCache>
                <c:formatCode>General</c:formatCode>
                <c:ptCount val="2"/>
                <c:pt idx="0">
                  <c:v>21</c:v>
                </c:pt>
                <c:pt idx="1">
                  <c:v>37</c:v>
                </c:pt>
              </c:numCache>
            </c:numRef>
          </c:val>
          <c:extLst>
            <c:ext xmlns:c16="http://schemas.microsoft.com/office/drawing/2014/chart" uri="{C3380CC4-5D6E-409C-BE32-E72D297353CC}">
              <c16:uniqueId val="{00000000-E806-4FB0-9914-1D55E38668EE}"/>
            </c:ext>
          </c:extLst>
        </c:ser>
        <c:ser>
          <c:idx val="1"/>
          <c:order val="1"/>
          <c:tx>
            <c:strRef>
              <c:f>Sheet1!$C$1</c:f>
              <c:strCache>
                <c:ptCount val="1"/>
                <c:pt idx="0">
                  <c:v>Less than 50%</c:v>
                </c:pt>
              </c:strCache>
            </c:strRef>
          </c:tx>
          <c:spPr>
            <a:solidFill>
              <a:srgbClr val="FFC100"/>
            </a:solidFill>
            <a:ln>
              <a:noFill/>
            </a:ln>
            <a:effectLst/>
          </c:spPr>
          <c:invertIfNegative val="0"/>
          <c:cat>
            <c:strRef>
              <c:f>Sheet1!$A$2:$A$3</c:f>
              <c:strCache>
                <c:ptCount val="2"/>
                <c:pt idx="0">
                  <c:v>Res 4.1</c:v>
                </c:pt>
                <c:pt idx="1">
                  <c:v>Res 4.4</c:v>
                </c:pt>
              </c:strCache>
            </c:strRef>
          </c:cat>
          <c:val>
            <c:numRef>
              <c:f>Sheet1!$C$2:$C$3</c:f>
              <c:numCache>
                <c:formatCode>General</c:formatCode>
                <c:ptCount val="2"/>
                <c:pt idx="0">
                  <c:v>26</c:v>
                </c:pt>
                <c:pt idx="1">
                  <c:v>37</c:v>
                </c:pt>
              </c:numCache>
            </c:numRef>
          </c:val>
          <c:extLst>
            <c:ext xmlns:c16="http://schemas.microsoft.com/office/drawing/2014/chart" uri="{C3380CC4-5D6E-409C-BE32-E72D297353CC}">
              <c16:uniqueId val="{00000001-E806-4FB0-9914-1D55E38668EE}"/>
            </c:ext>
          </c:extLst>
        </c:ser>
        <c:ser>
          <c:idx val="2"/>
          <c:order val="2"/>
          <c:tx>
            <c:strRef>
              <c:f>Sheet1!$D$1</c:f>
              <c:strCache>
                <c:ptCount val="1"/>
                <c:pt idx="0">
                  <c:v>More than 50%</c:v>
                </c:pt>
              </c:strCache>
            </c:strRef>
          </c:tx>
          <c:spPr>
            <a:solidFill>
              <a:srgbClr val="92D050"/>
            </a:solidFill>
            <a:ln>
              <a:noFill/>
            </a:ln>
            <a:effectLst/>
          </c:spPr>
          <c:invertIfNegative val="0"/>
          <c:cat>
            <c:strRef>
              <c:f>Sheet1!$A$2:$A$3</c:f>
              <c:strCache>
                <c:ptCount val="2"/>
                <c:pt idx="0">
                  <c:v>Res 4.1</c:v>
                </c:pt>
                <c:pt idx="1">
                  <c:v>Res 4.4</c:v>
                </c:pt>
              </c:strCache>
            </c:strRef>
          </c:cat>
          <c:val>
            <c:numRef>
              <c:f>Sheet1!$D$2:$D$3</c:f>
              <c:numCache>
                <c:formatCode>General</c:formatCode>
                <c:ptCount val="2"/>
                <c:pt idx="0">
                  <c:v>5</c:v>
                </c:pt>
                <c:pt idx="1">
                  <c:v>5</c:v>
                </c:pt>
              </c:numCache>
            </c:numRef>
          </c:val>
          <c:extLst>
            <c:ext xmlns:c16="http://schemas.microsoft.com/office/drawing/2014/chart" uri="{C3380CC4-5D6E-409C-BE32-E72D297353CC}">
              <c16:uniqueId val="{00000002-E806-4FB0-9914-1D55E38668EE}"/>
            </c:ext>
          </c:extLst>
        </c:ser>
        <c:ser>
          <c:idx val="3"/>
          <c:order val="3"/>
          <c:tx>
            <c:strRef>
              <c:f>Sheet1!$E$1</c:f>
              <c:strCache>
                <c:ptCount val="1"/>
                <c:pt idx="0">
                  <c:v>Achieved</c:v>
                </c:pt>
              </c:strCache>
            </c:strRef>
          </c:tx>
          <c:spPr>
            <a:solidFill>
              <a:schemeClr val="accent5"/>
            </a:solidFill>
            <a:ln>
              <a:noFill/>
            </a:ln>
            <a:effectLst/>
          </c:spPr>
          <c:invertIfNegative val="0"/>
          <c:cat>
            <c:strRef>
              <c:f>Sheet1!$A$2:$A$3</c:f>
              <c:strCache>
                <c:ptCount val="2"/>
                <c:pt idx="0">
                  <c:v>Res 4.1</c:v>
                </c:pt>
                <c:pt idx="1">
                  <c:v>Res 4.4</c:v>
                </c:pt>
              </c:strCache>
            </c:strRef>
          </c:cat>
          <c:val>
            <c:numRef>
              <c:f>Sheet1!$E$2:$E$3</c:f>
              <c:numCache>
                <c:formatCode>General</c:formatCode>
                <c:ptCount val="2"/>
                <c:pt idx="0">
                  <c:v>47</c:v>
                </c:pt>
                <c:pt idx="1">
                  <c:v>21</c:v>
                </c:pt>
              </c:numCache>
            </c:numRef>
          </c:val>
          <c:extLst>
            <c:ext xmlns:c16="http://schemas.microsoft.com/office/drawing/2014/chart" uri="{C3380CC4-5D6E-409C-BE32-E72D297353CC}">
              <c16:uniqueId val="{00000003-E806-4FB0-9914-1D55E38668EE}"/>
            </c:ext>
          </c:extLst>
        </c:ser>
        <c:ser>
          <c:idx val="4"/>
          <c:order val="4"/>
          <c:tx>
            <c:strRef>
              <c:f>Sheet1!$F$1</c:f>
              <c:strCache>
                <c:ptCount val="1"/>
                <c:pt idx="0">
                  <c:v>Not Applicable</c:v>
                </c:pt>
              </c:strCache>
            </c:strRef>
          </c:tx>
          <c:spPr>
            <a:solidFill>
              <a:srgbClr val="7030A0"/>
            </a:solidFill>
            <a:ln>
              <a:noFill/>
            </a:ln>
            <a:effectLst/>
          </c:spPr>
          <c:invertIfNegative val="0"/>
          <c:cat>
            <c:strRef>
              <c:f>Sheet1!$A$2:$A$3</c:f>
              <c:strCache>
                <c:ptCount val="2"/>
                <c:pt idx="0">
                  <c:v>Res 4.1</c:v>
                </c:pt>
                <c:pt idx="1">
                  <c:v>Res 4.4</c:v>
                </c:pt>
              </c:strCache>
            </c:strRef>
          </c:cat>
          <c:val>
            <c:numRef>
              <c:f>Sheet1!$F$2:$F$3</c:f>
              <c:numCache>
                <c:formatCode>General</c:formatCode>
                <c:ptCount val="2"/>
                <c:pt idx="0">
                  <c:v>0</c:v>
                </c:pt>
                <c:pt idx="1">
                  <c:v>0</c:v>
                </c:pt>
              </c:numCache>
            </c:numRef>
          </c:val>
          <c:extLst>
            <c:ext xmlns:c16="http://schemas.microsoft.com/office/drawing/2014/chart" uri="{C3380CC4-5D6E-409C-BE32-E72D297353CC}">
              <c16:uniqueId val="{00000004-E806-4FB0-9914-1D55E38668EE}"/>
            </c:ext>
          </c:extLst>
        </c:ser>
        <c:dLbls>
          <c:showLegendKey val="0"/>
          <c:showVal val="0"/>
          <c:showCatName val="0"/>
          <c:showSerName val="0"/>
          <c:showPercent val="0"/>
          <c:showBubbleSize val="0"/>
        </c:dLbls>
        <c:gapWidth val="219"/>
        <c:overlap val="100"/>
        <c:axId val="1744225919"/>
        <c:axId val="1744229279"/>
      </c:barChart>
      <c:catAx>
        <c:axId val="1744225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44229279"/>
        <c:crosses val="autoZero"/>
        <c:auto val="1"/>
        <c:lblAlgn val="ctr"/>
        <c:lblOffset val="100"/>
        <c:noMultiLvlLbl val="0"/>
      </c:catAx>
      <c:valAx>
        <c:axId val="17442292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42259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Status of Implementation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manualLayout>
          <c:layoutTarget val="inner"/>
          <c:xMode val="edge"/>
          <c:yMode val="edge"/>
          <c:x val="9.9255568342837733E-2"/>
          <c:y val="7.2271045997264194E-2"/>
          <c:w val="0.91351008858267713"/>
          <c:h val="0.76748654235442038"/>
        </c:manualLayout>
      </c:layout>
      <c:barChart>
        <c:barDir val="col"/>
        <c:grouping val="percentStacked"/>
        <c:varyColors val="0"/>
        <c:ser>
          <c:idx val="0"/>
          <c:order val="0"/>
          <c:tx>
            <c:strRef>
              <c:f>Sheet1!$B$1</c:f>
              <c:strCache>
                <c:ptCount val="1"/>
                <c:pt idx="0">
                  <c:v>Not yet started</c:v>
                </c:pt>
              </c:strCache>
            </c:strRef>
          </c:tx>
          <c:spPr>
            <a:solidFill>
              <a:srgbClr val="E32F40"/>
            </a:solidFill>
            <a:ln>
              <a:noFill/>
            </a:ln>
            <a:effectLst/>
          </c:spPr>
          <c:invertIfNegative val="0"/>
          <c:cat>
            <c:strRef>
              <c:f>Sheet1!$A$2:$A$4</c:f>
              <c:strCache>
                <c:ptCount val="3"/>
                <c:pt idx="0">
                  <c:v>Res 5.1</c:v>
                </c:pt>
                <c:pt idx="1">
                  <c:v>Res 5.3</c:v>
                </c:pt>
                <c:pt idx="2">
                  <c:v>Res 5.4</c:v>
                </c:pt>
              </c:strCache>
            </c:strRef>
          </c:cat>
          <c:val>
            <c:numRef>
              <c:f>Sheet1!$B$2:$B$4</c:f>
              <c:numCache>
                <c:formatCode>General</c:formatCode>
                <c:ptCount val="3"/>
                <c:pt idx="0">
                  <c:v>11</c:v>
                </c:pt>
                <c:pt idx="1">
                  <c:v>11</c:v>
                </c:pt>
                <c:pt idx="2">
                  <c:v>26</c:v>
                </c:pt>
              </c:numCache>
            </c:numRef>
          </c:val>
          <c:extLst>
            <c:ext xmlns:c16="http://schemas.microsoft.com/office/drawing/2014/chart" uri="{C3380CC4-5D6E-409C-BE32-E72D297353CC}">
              <c16:uniqueId val="{00000000-A173-43E0-AB9C-E9D00FA9EAE7}"/>
            </c:ext>
          </c:extLst>
        </c:ser>
        <c:ser>
          <c:idx val="1"/>
          <c:order val="1"/>
          <c:tx>
            <c:strRef>
              <c:f>Sheet1!$C$1</c:f>
              <c:strCache>
                <c:ptCount val="1"/>
                <c:pt idx="0">
                  <c:v>Less than 50%</c:v>
                </c:pt>
              </c:strCache>
            </c:strRef>
          </c:tx>
          <c:spPr>
            <a:solidFill>
              <a:srgbClr val="FFC100"/>
            </a:solidFill>
            <a:ln>
              <a:noFill/>
            </a:ln>
            <a:effectLst/>
          </c:spPr>
          <c:invertIfNegative val="0"/>
          <c:cat>
            <c:strRef>
              <c:f>Sheet1!$A$2:$A$4</c:f>
              <c:strCache>
                <c:ptCount val="3"/>
                <c:pt idx="0">
                  <c:v>Res 5.1</c:v>
                </c:pt>
                <c:pt idx="1">
                  <c:v>Res 5.3</c:v>
                </c:pt>
                <c:pt idx="2">
                  <c:v>Res 5.4</c:v>
                </c:pt>
              </c:strCache>
            </c:strRef>
          </c:cat>
          <c:val>
            <c:numRef>
              <c:f>Sheet1!$C$2:$C$4</c:f>
              <c:numCache>
                <c:formatCode>General</c:formatCode>
                <c:ptCount val="3"/>
                <c:pt idx="0">
                  <c:v>37</c:v>
                </c:pt>
                <c:pt idx="1">
                  <c:v>21</c:v>
                </c:pt>
                <c:pt idx="2">
                  <c:v>37</c:v>
                </c:pt>
              </c:numCache>
            </c:numRef>
          </c:val>
          <c:extLst>
            <c:ext xmlns:c16="http://schemas.microsoft.com/office/drawing/2014/chart" uri="{C3380CC4-5D6E-409C-BE32-E72D297353CC}">
              <c16:uniqueId val="{00000001-A173-43E0-AB9C-E9D00FA9EAE7}"/>
            </c:ext>
          </c:extLst>
        </c:ser>
        <c:ser>
          <c:idx val="2"/>
          <c:order val="2"/>
          <c:tx>
            <c:strRef>
              <c:f>Sheet1!$D$1</c:f>
              <c:strCache>
                <c:ptCount val="1"/>
                <c:pt idx="0">
                  <c:v>More than 50%</c:v>
                </c:pt>
              </c:strCache>
            </c:strRef>
          </c:tx>
          <c:spPr>
            <a:solidFill>
              <a:srgbClr val="92D050"/>
            </a:solidFill>
            <a:ln>
              <a:noFill/>
            </a:ln>
            <a:effectLst/>
          </c:spPr>
          <c:invertIfNegative val="0"/>
          <c:cat>
            <c:strRef>
              <c:f>Sheet1!$A$2:$A$4</c:f>
              <c:strCache>
                <c:ptCount val="3"/>
                <c:pt idx="0">
                  <c:v>Res 5.1</c:v>
                </c:pt>
                <c:pt idx="1">
                  <c:v>Res 5.3</c:v>
                </c:pt>
                <c:pt idx="2">
                  <c:v>Res 5.4</c:v>
                </c:pt>
              </c:strCache>
            </c:strRef>
          </c:cat>
          <c:val>
            <c:numRef>
              <c:f>Sheet1!$D$2:$D$4</c:f>
              <c:numCache>
                <c:formatCode>General</c:formatCode>
                <c:ptCount val="3"/>
                <c:pt idx="0">
                  <c:v>32</c:v>
                </c:pt>
                <c:pt idx="1">
                  <c:v>16</c:v>
                </c:pt>
                <c:pt idx="2">
                  <c:v>21</c:v>
                </c:pt>
              </c:numCache>
            </c:numRef>
          </c:val>
          <c:extLst>
            <c:ext xmlns:c16="http://schemas.microsoft.com/office/drawing/2014/chart" uri="{C3380CC4-5D6E-409C-BE32-E72D297353CC}">
              <c16:uniqueId val="{00000002-A173-43E0-AB9C-E9D00FA9EAE7}"/>
            </c:ext>
          </c:extLst>
        </c:ser>
        <c:ser>
          <c:idx val="3"/>
          <c:order val="3"/>
          <c:tx>
            <c:strRef>
              <c:f>Sheet1!$E$1</c:f>
              <c:strCache>
                <c:ptCount val="1"/>
                <c:pt idx="0">
                  <c:v>Achieved</c:v>
                </c:pt>
              </c:strCache>
            </c:strRef>
          </c:tx>
          <c:spPr>
            <a:solidFill>
              <a:schemeClr val="accent5"/>
            </a:solidFill>
            <a:ln>
              <a:noFill/>
            </a:ln>
            <a:effectLst/>
          </c:spPr>
          <c:invertIfNegative val="0"/>
          <c:cat>
            <c:strRef>
              <c:f>Sheet1!$A$2:$A$4</c:f>
              <c:strCache>
                <c:ptCount val="3"/>
                <c:pt idx="0">
                  <c:v>Res 5.1</c:v>
                </c:pt>
                <c:pt idx="1">
                  <c:v>Res 5.3</c:v>
                </c:pt>
                <c:pt idx="2">
                  <c:v>Res 5.4</c:v>
                </c:pt>
              </c:strCache>
            </c:strRef>
          </c:cat>
          <c:val>
            <c:numRef>
              <c:f>Sheet1!$E$2:$E$4</c:f>
              <c:numCache>
                <c:formatCode>General</c:formatCode>
                <c:ptCount val="3"/>
                <c:pt idx="0">
                  <c:v>21</c:v>
                </c:pt>
                <c:pt idx="1">
                  <c:v>53</c:v>
                </c:pt>
                <c:pt idx="2">
                  <c:v>17</c:v>
                </c:pt>
              </c:numCache>
            </c:numRef>
          </c:val>
          <c:extLst>
            <c:ext xmlns:c16="http://schemas.microsoft.com/office/drawing/2014/chart" uri="{C3380CC4-5D6E-409C-BE32-E72D297353CC}">
              <c16:uniqueId val="{00000003-A173-43E0-AB9C-E9D00FA9EAE7}"/>
            </c:ext>
          </c:extLst>
        </c:ser>
        <c:ser>
          <c:idx val="4"/>
          <c:order val="4"/>
          <c:tx>
            <c:strRef>
              <c:f>Sheet1!$F$1</c:f>
              <c:strCache>
                <c:ptCount val="1"/>
                <c:pt idx="0">
                  <c:v>Not Applicable</c:v>
                </c:pt>
              </c:strCache>
            </c:strRef>
          </c:tx>
          <c:spPr>
            <a:solidFill>
              <a:srgbClr val="7030A0"/>
            </a:solidFill>
            <a:ln>
              <a:noFill/>
            </a:ln>
            <a:effectLst/>
          </c:spPr>
          <c:invertIfNegative val="0"/>
          <c:cat>
            <c:strRef>
              <c:f>Sheet1!$A$2:$A$4</c:f>
              <c:strCache>
                <c:ptCount val="3"/>
                <c:pt idx="0">
                  <c:v>Res 5.1</c:v>
                </c:pt>
                <c:pt idx="1">
                  <c:v>Res 5.3</c:v>
                </c:pt>
                <c:pt idx="2">
                  <c:v>Res 5.4</c:v>
                </c:pt>
              </c:strCache>
            </c:strRef>
          </c:cat>
          <c:val>
            <c:numRef>
              <c:f>Sheet1!$F$2:$F$4</c:f>
              <c:numCache>
                <c:formatCode>General</c:formatCode>
                <c:ptCount val="3"/>
                <c:pt idx="0">
                  <c:v>0</c:v>
                </c:pt>
                <c:pt idx="1">
                  <c:v>0</c:v>
                </c:pt>
                <c:pt idx="2">
                  <c:v>0</c:v>
                </c:pt>
              </c:numCache>
            </c:numRef>
          </c:val>
          <c:extLst>
            <c:ext xmlns:c16="http://schemas.microsoft.com/office/drawing/2014/chart" uri="{C3380CC4-5D6E-409C-BE32-E72D297353CC}">
              <c16:uniqueId val="{00000004-A173-43E0-AB9C-E9D00FA9EAE7}"/>
            </c:ext>
          </c:extLst>
        </c:ser>
        <c:dLbls>
          <c:showLegendKey val="0"/>
          <c:showVal val="0"/>
          <c:showCatName val="0"/>
          <c:showSerName val="0"/>
          <c:showPercent val="0"/>
          <c:showBubbleSize val="0"/>
        </c:dLbls>
        <c:gapWidth val="219"/>
        <c:overlap val="100"/>
        <c:axId val="1744225919"/>
        <c:axId val="1744229279"/>
      </c:barChart>
      <c:catAx>
        <c:axId val="1744225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44229279"/>
        <c:crosses val="autoZero"/>
        <c:auto val="1"/>
        <c:lblAlgn val="ctr"/>
        <c:lblOffset val="100"/>
        <c:noMultiLvlLbl val="0"/>
      </c:catAx>
      <c:valAx>
        <c:axId val="17442292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4225919"/>
        <c:crosses val="autoZero"/>
        <c:crossBetween val="between"/>
      </c:valAx>
      <c:spPr>
        <a:noFill/>
        <a:ln>
          <a:noFill/>
        </a:ln>
        <a:effectLst/>
      </c:spPr>
    </c:plotArea>
    <c:legend>
      <c:legendPos val="b"/>
      <c:layout>
        <c:manualLayout>
          <c:xMode val="edge"/>
          <c:yMode val="edge"/>
          <c:x val="0.24305390749664624"/>
          <c:y val="0.92577795184704248"/>
          <c:w val="0.58526814597677046"/>
          <c:h val="7.422206861674464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CEC7A9-28A3-9AF1-DDF8-95FC2C02739B}"/>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ZA" dirty="0"/>
          </a:p>
        </p:txBody>
      </p:sp>
      <p:sp>
        <p:nvSpPr>
          <p:cNvPr id="3" name="Date Placeholder 2">
            <a:extLst>
              <a:ext uri="{FF2B5EF4-FFF2-40B4-BE49-F238E27FC236}">
                <a16:creationId xmlns:a16="http://schemas.microsoft.com/office/drawing/2014/main" id="{9FD11E3F-3BBB-0590-8701-8980CD77BF8C}"/>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CA04809-080B-4C8F-9A2F-452F19E3065D}" type="datetimeFigureOut">
              <a:rPr lang="en-ZA" smtClean="0"/>
              <a:t>2026/04/10</a:t>
            </a:fld>
            <a:endParaRPr lang="en-ZA" dirty="0"/>
          </a:p>
        </p:txBody>
      </p:sp>
      <p:sp>
        <p:nvSpPr>
          <p:cNvPr id="4" name="Footer Placeholder 3">
            <a:extLst>
              <a:ext uri="{FF2B5EF4-FFF2-40B4-BE49-F238E27FC236}">
                <a16:creationId xmlns:a16="http://schemas.microsoft.com/office/drawing/2014/main" id="{BBA3FB52-8502-3B08-25B6-EFB2C42712DD}"/>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a:extLst>
              <a:ext uri="{FF2B5EF4-FFF2-40B4-BE49-F238E27FC236}">
                <a16:creationId xmlns:a16="http://schemas.microsoft.com/office/drawing/2014/main" id="{B678BF55-8BA1-9ED0-66E1-4B2048BD04FC}"/>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E321925-D7E1-4D00-9F18-2B4ED1803CE7}" type="slidenum">
              <a:rPr lang="en-ZA" smtClean="0"/>
              <a:t>‹#›</a:t>
            </a:fld>
            <a:endParaRPr lang="en-ZA" dirty="0"/>
          </a:p>
        </p:txBody>
      </p:sp>
    </p:spTree>
    <p:extLst>
      <p:ext uri="{BB962C8B-B14F-4D97-AF65-F5344CB8AC3E}">
        <p14:creationId xmlns:p14="http://schemas.microsoft.com/office/powerpoint/2010/main" val="789457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x-none"/>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35AB879-45E7-49E3-B6A0-F208C48EB960}" type="datetimeFigureOut">
              <a:rPr lang="x-none" smtClean="0"/>
              <a:t>4/10/2026</a:t>
            </a:fld>
            <a:endParaRPr lang="x-none"/>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x-none"/>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x-none"/>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1A03F3B-6ECC-475E-BE81-A32D449A22DB}" type="slidenum">
              <a:rPr lang="x-none" smtClean="0"/>
              <a:t>‹#›</a:t>
            </a:fld>
            <a:endParaRPr lang="x-none"/>
          </a:p>
        </p:txBody>
      </p:sp>
    </p:spTree>
    <p:extLst>
      <p:ext uri="{BB962C8B-B14F-4D97-AF65-F5344CB8AC3E}">
        <p14:creationId xmlns:p14="http://schemas.microsoft.com/office/powerpoint/2010/main" val="3276197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42D2A421-5C47-0B49-A6A4-0F919B6F5D3E}" type="slidenum">
              <a:rPr lang="en-US" smtClean="0"/>
              <a:t>‹#›</a:t>
            </a:fld>
            <a:endParaRPr lang="en-US"/>
          </a:p>
        </p:txBody>
      </p:sp>
      <p:pic>
        <p:nvPicPr>
          <p:cNvPr id="7" name="Picture 6" descr="Powerpoint Anet Muir 2-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545"/>
            <a:ext cx="12192000" cy="6858000"/>
          </a:xfrm>
          <a:prstGeom prst="rect">
            <a:avLst/>
          </a:prstGeom>
        </p:spPr>
      </p:pic>
    </p:spTree>
    <p:extLst>
      <p:ext uri="{BB962C8B-B14F-4D97-AF65-F5344CB8AC3E}">
        <p14:creationId xmlns:p14="http://schemas.microsoft.com/office/powerpoint/2010/main" val="2328325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5C3951E-630B-4E83-8F94-318D9FB82768}"/>
              </a:ext>
            </a:extLst>
          </p:cNvPr>
          <p:cNvSpPr>
            <a:spLocks noGrp="1"/>
          </p:cNvSpPr>
          <p:nvPr>
            <p:ph type="sldNum" sz="quarter" idx="12"/>
          </p:nvPr>
        </p:nvSpPr>
        <p:spPr>
          <a:xfrm>
            <a:off x="9347200" y="6588052"/>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solidFill>
                  <a:schemeClr val="bg1"/>
                </a:solidFill>
                <a:latin typeface="Arial" panose="020B0604020202020204" pitchFamily="34" charset="0"/>
                <a:cs typeface="Arial" panose="020B0604020202020204" pitchFamily="34" charset="0"/>
              </a:defRPr>
            </a:lvl1pPr>
          </a:lstStyle>
          <a:p>
            <a:pPr>
              <a:defRPr/>
            </a:pPr>
            <a:fld id="{C4EB9025-4637-4149-8F0E-BA50A7909C56}" type="slidenum">
              <a:rPr lang="en-US" altLang="en-US" smtClean="0"/>
              <a:pPr>
                <a:defRPr/>
              </a:pPr>
              <a:t>‹#›</a:t>
            </a:fld>
            <a:endParaRPr lang="en-US" altLang="en-US" dirty="0"/>
          </a:p>
        </p:txBody>
      </p:sp>
    </p:spTree>
    <p:extLst>
      <p:ext uri="{BB962C8B-B14F-4D97-AF65-F5344CB8AC3E}">
        <p14:creationId xmlns:p14="http://schemas.microsoft.com/office/powerpoint/2010/main" val="3879411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5C3951E-630B-4E83-8F94-318D9FB82768}"/>
              </a:ext>
            </a:extLst>
          </p:cNvPr>
          <p:cNvSpPr>
            <a:spLocks noGrp="1"/>
          </p:cNvSpPr>
          <p:nvPr>
            <p:ph type="sldNum" sz="quarter" idx="12"/>
          </p:nvPr>
        </p:nvSpPr>
        <p:spPr>
          <a:xfrm>
            <a:off x="8737601" y="6588052"/>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solidFill>
                  <a:schemeClr val="bg1"/>
                </a:solidFill>
                <a:latin typeface="Arial" panose="020B0604020202020204" pitchFamily="34" charset="0"/>
                <a:cs typeface="Arial" panose="020B0604020202020204" pitchFamily="34" charset="0"/>
              </a:defRPr>
            </a:lvl1pPr>
          </a:lstStyle>
          <a:p>
            <a:pPr>
              <a:defRPr/>
            </a:pPr>
            <a:fld id="{C4EB9025-4637-4149-8F0E-BA50A7909C56}" type="slidenum">
              <a:rPr lang="en-US" altLang="en-US" smtClean="0"/>
              <a:pPr>
                <a:defRPr/>
              </a:pPr>
              <a:t>‹#›</a:t>
            </a:fld>
            <a:endParaRPr lang="en-US" altLang="en-US" dirty="0"/>
          </a:p>
        </p:txBody>
      </p:sp>
      <p:sp>
        <p:nvSpPr>
          <p:cNvPr id="4" name="Title 1">
            <a:extLst>
              <a:ext uri="{FF2B5EF4-FFF2-40B4-BE49-F238E27FC236}">
                <a16:creationId xmlns:a16="http://schemas.microsoft.com/office/drawing/2014/main" id="{7EE8426A-8BF5-4FB5-87D3-85075B2BA090}"/>
              </a:ext>
            </a:extLst>
          </p:cNvPr>
          <p:cNvSpPr>
            <a:spLocks noGrp="1"/>
          </p:cNvSpPr>
          <p:nvPr>
            <p:ph type="title"/>
          </p:nvPr>
        </p:nvSpPr>
        <p:spPr>
          <a:xfrm>
            <a:off x="609600" y="446567"/>
            <a:ext cx="10972800" cy="542262"/>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US"/>
              <a:t>Click to edit Master title style</a:t>
            </a:r>
          </a:p>
        </p:txBody>
      </p:sp>
      <p:sp>
        <p:nvSpPr>
          <p:cNvPr id="6" name="Content Placeholder 5">
            <a:extLst>
              <a:ext uri="{FF2B5EF4-FFF2-40B4-BE49-F238E27FC236}">
                <a16:creationId xmlns:a16="http://schemas.microsoft.com/office/drawing/2014/main" id="{E481D524-E8E3-4A62-A8F7-E279DD636560}"/>
              </a:ext>
            </a:extLst>
          </p:cNvPr>
          <p:cNvSpPr>
            <a:spLocks noGrp="1"/>
          </p:cNvSpPr>
          <p:nvPr>
            <p:ph sz="quarter" idx="13"/>
          </p:nvPr>
        </p:nvSpPr>
        <p:spPr>
          <a:xfrm>
            <a:off x="609601" y="1147763"/>
            <a:ext cx="10972800" cy="5118566"/>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340256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5C3951E-630B-4E83-8F94-318D9FB82768}"/>
              </a:ext>
            </a:extLst>
          </p:cNvPr>
          <p:cNvSpPr>
            <a:spLocks noGrp="1"/>
          </p:cNvSpPr>
          <p:nvPr>
            <p:ph type="sldNum" sz="quarter" idx="12"/>
          </p:nvPr>
        </p:nvSpPr>
        <p:spPr>
          <a:xfrm>
            <a:off x="8737601" y="6588052"/>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solidFill>
                  <a:schemeClr val="bg1"/>
                </a:solidFill>
                <a:latin typeface="Arial" panose="020B0604020202020204" pitchFamily="34" charset="0"/>
                <a:cs typeface="Arial" panose="020B0604020202020204" pitchFamily="34" charset="0"/>
              </a:defRPr>
            </a:lvl1pPr>
          </a:lstStyle>
          <a:p>
            <a:pPr>
              <a:defRPr/>
            </a:pPr>
            <a:fld id="{C4EB9025-4637-4149-8F0E-BA50A7909C56}" type="slidenum">
              <a:rPr lang="en-US" altLang="en-US" smtClean="0"/>
              <a:pPr>
                <a:defRPr/>
              </a:pPr>
              <a:t>‹#›</a:t>
            </a:fld>
            <a:endParaRPr lang="en-US" altLang="en-US"/>
          </a:p>
        </p:txBody>
      </p:sp>
      <p:sp>
        <p:nvSpPr>
          <p:cNvPr id="4" name="Title 1">
            <a:extLst>
              <a:ext uri="{FF2B5EF4-FFF2-40B4-BE49-F238E27FC236}">
                <a16:creationId xmlns:a16="http://schemas.microsoft.com/office/drawing/2014/main" id="{7EE8426A-8BF5-4FB5-87D3-85075B2BA090}"/>
              </a:ext>
            </a:extLst>
          </p:cNvPr>
          <p:cNvSpPr>
            <a:spLocks noGrp="1"/>
          </p:cNvSpPr>
          <p:nvPr>
            <p:ph type="title"/>
          </p:nvPr>
        </p:nvSpPr>
        <p:spPr>
          <a:xfrm>
            <a:off x="609600" y="446567"/>
            <a:ext cx="10972800" cy="542262"/>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6" name="Content Placeholder 5">
            <a:extLst>
              <a:ext uri="{FF2B5EF4-FFF2-40B4-BE49-F238E27FC236}">
                <a16:creationId xmlns:a16="http://schemas.microsoft.com/office/drawing/2014/main" id="{E481D524-E8E3-4A62-A8F7-E279DD636560}"/>
              </a:ext>
            </a:extLst>
          </p:cNvPr>
          <p:cNvSpPr>
            <a:spLocks noGrp="1"/>
          </p:cNvSpPr>
          <p:nvPr>
            <p:ph sz="quarter" idx="13"/>
          </p:nvPr>
        </p:nvSpPr>
        <p:spPr>
          <a:xfrm>
            <a:off x="609601" y="1147763"/>
            <a:ext cx="10972800" cy="5118566"/>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Tree>
    <p:extLst>
      <p:ext uri="{BB962C8B-B14F-4D97-AF65-F5344CB8AC3E}">
        <p14:creationId xmlns:p14="http://schemas.microsoft.com/office/powerpoint/2010/main" val="1602864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4BB3BB-9952-4F2F-8983-326E26723075}"/>
              </a:ext>
            </a:extLst>
          </p:cNvPr>
          <p:cNvSpPr>
            <a:spLocks noGrp="1"/>
          </p:cNvSpPr>
          <p:nvPr>
            <p:ph type="dt" sz="half" idx="10"/>
          </p:nvPr>
        </p:nvSpPr>
        <p:spPr>
          <a:xfrm>
            <a:off x="609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a:defRPr/>
            </a:pPr>
            <a:endParaRPr lang="en-US"/>
          </a:p>
        </p:txBody>
      </p:sp>
      <p:sp>
        <p:nvSpPr>
          <p:cNvPr id="3" name="Footer Placeholder 2">
            <a:extLst>
              <a:ext uri="{FF2B5EF4-FFF2-40B4-BE49-F238E27FC236}">
                <a16:creationId xmlns:a16="http://schemas.microsoft.com/office/drawing/2014/main" id="{1E0D6449-5AB4-458F-BE55-EAC80575E7C3}"/>
              </a:ext>
            </a:extLst>
          </p:cNvPr>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sz="1350">
                <a:latin typeface="+mn-lt"/>
                <a:ea typeface="+mn-ea"/>
                <a:cs typeface="+mn-cs"/>
              </a:defRPr>
            </a:lvl1pPr>
          </a:lstStyle>
          <a:p>
            <a:pPr>
              <a:defRPr/>
            </a:pPr>
            <a:endParaRPr lang="en-US"/>
          </a:p>
        </p:txBody>
      </p:sp>
      <p:sp>
        <p:nvSpPr>
          <p:cNvPr id="4" name="Slide Number Placeholder 3">
            <a:extLst>
              <a:ext uri="{FF2B5EF4-FFF2-40B4-BE49-F238E27FC236}">
                <a16:creationId xmlns:a16="http://schemas.microsoft.com/office/drawing/2014/main" id="{0126EEA2-A03C-4252-B599-391DD715982B}"/>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a:defRPr/>
            </a:pPr>
            <a:fld id="{A353EDE0-7BCA-4CDF-9A43-1C4B031A103C}" type="slidenum">
              <a:rPr lang="en-US"/>
              <a:pPr>
                <a:defRPr/>
              </a:pPr>
              <a:t>‹#›</a:t>
            </a:fld>
            <a:endParaRPr lang="en-US"/>
          </a:p>
        </p:txBody>
      </p:sp>
    </p:spTree>
    <p:extLst>
      <p:ext uri="{BB962C8B-B14F-4D97-AF65-F5344CB8AC3E}">
        <p14:creationId xmlns:p14="http://schemas.microsoft.com/office/powerpoint/2010/main" val="2166098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ENTERING SLID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784F4E7-895B-4D35-AAAA-19EAF0AB1FF6}"/>
              </a:ext>
            </a:extLst>
          </p:cNvPr>
          <p:cNvSpPr txBox="1">
            <a:spLocks noChangeArrowheads="1"/>
          </p:cNvSpPr>
          <p:nvPr/>
        </p:nvSpPr>
        <p:spPr bwMode="auto">
          <a:xfrm>
            <a:off x="812800" y="457201"/>
            <a:ext cx="10464800" cy="415925"/>
          </a:xfrm>
          <a:prstGeom prst="rect">
            <a:avLst/>
          </a:prstGeom>
          <a:noFill/>
          <a:ln>
            <a:noFill/>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ZA" altLang="en-US" sz="2100" b="1" dirty="0">
                <a:cs typeface="Arial" panose="020B0604020202020204" pitchFamily="34" charset="0"/>
              </a:rPr>
              <a:t> </a:t>
            </a:r>
          </a:p>
        </p:txBody>
      </p:sp>
      <p:sp>
        <p:nvSpPr>
          <p:cNvPr id="4" name="Title 3"/>
          <p:cNvSpPr>
            <a:spLocks noGrp="1"/>
          </p:cNvSpPr>
          <p:nvPr>
            <p:ph type="title"/>
          </p:nvPr>
        </p:nvSpPr>
        <p:spPr>
          <a:xfrm>
            <a:off x="838200" y="365128"/>
            <a:ext cx="10515600" cy="615295"/>
          </a:xfrm>
          <a:prstGeom prst="rect">
            <a:avLst/>
          </a:prstGeom>
        </p:spPr>
        <p:txBody>
          <a:bodyPr/>
          <a:lstStyle>
            <a:lvl1pPr>
              <a:defRPr sz="2100" b="1"/>
            </a:lvl1pPr>
          </a:lstStyle>
          <a:p>
            <a:r>
              <a:rPr lang="en-GB"/>
              <a:t>Click to edit Master title style</a:t>
            </a:r>
            <a:endParaRPr lang="en-ZA" dirty="0"/>
          </a:p>
        </p:txBody>
      </p:sp>
      <p:sp>
        <p:nvSpPr>
          <p:cNvPr id="6" name="Text Placeholder 5"/>
          <p:cNvSpPr>
            <a:spLocks noGrp="1"/>
          </p:cNvSpPr>
          <p:nvPr>
            <p:ph type="body" sz="quarter" idx="10"/>
          </p:nvPr>
        </p:nvSpPr>
        <p:spPr>
          <a:xfrm>
            <a:off x="878840" y="1458686"/>
            <a:ext cx="10058400" cy="3886200"/>
          </a:xfrm>
          <a:prstGeom prst="rect">
            <a:avLst/>
          </a:prstGeom>
        </p:spPr>
        <p:txBody>
          <a:bodyPr/>
          <a:lstStyle>
            <a:lvl1pPr>
              <a:defRPr sz="2100"/>
            </a:lvl1pPr>
            <a:lvl2pPr>
              <a:defRPr sz="1800"/>
            </a:lvl2pPr>
            <a:lvl3pPr>
              <a:defRPr sz="1500"/>
            </a:lvl3pPr>
            <a:lvl4pPr>
              <a:defRPr sz="135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Tree>
    <p:extLst>
      <p:ext uri="{BB962C8B-B14F-4D97-AF65-F5344CB8AC3E}">
        <p14:creationId xmlns:p14="http://schemas.microsoft.com/office/powerpoint/2010/main" val="3179071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882C7E67-1EE8-45B0-BDF4-FB621080F5D5}" type="slidenum">
              <a:rPr lang="en-US"/>
              <a:pPr>
                <a:defRPr/>
              </a:pPr>
              <a:t>‹#›</a:t>
            </a:fld>
            <a:endParaRPr lang="en-US"/>
          </a:p>
        </p:txBody>
      </p:sp>
    </p:spTree>
    <p:extLst>
      <p:ext uri="{BB962C8B-B14F-4D97-AF65-F5344CB8AC3E}">
        <p14:creationId xmlns:p14="http://schemas.microsoft.com/office/powerpoint/2010/main" val="2176115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42D2A421-5C47-0B49-A6A4-0F919B6F5D3E}" type="slidenum">
              <a:rPr lang="en-US" smtClean="0"/>
              <a:t>‹#›</a:t>
            </a:fld>
            <a:endParaRPr lang="en-US"/>
          </a:p>
        </p:txBody>
      </p:sp>
      <p:pic>
        <p:nvPicPr>
          <p:cNvPr id="7" name="Picture 6" descr="Powerpoint Anet Muir 2-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545"/>
            <a:ext cx="12192000" cy="6858000"/>
          </a:xfrm>
          <a:prstGeom prst="rect">
            <a:avLst/>
          </a:prstGeom>
        </p:spPr>
      </p:pic>
    </p:spTree>
    <p:extLst>
      <p:ext uri="{BB962C8B-B14F-4D97-AF65-F5344CB8AC3E}">
        <p14:creationId xmlns:p14="http://schemas.microsoft.com/office/powerpoint/2010/main" val="41072016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4514" y="-196537"/>
            <a:ext cx="12924259" cy="7332333"/>
          </a:xfrm>
          <a:prstGeom prst="rect">
            <a:avLst/>
          </a:prstGeom>
        </p:spPr>
      </p:pic>
    </p:spTree>
    <p:extLst>
      <p:ext uri="{BB962C8B-B14F-4D97-AF65-F5344CB8AC3E}">
        <p14:creationId xmlns:p14="http://schemas.microsoft.com/office/powerpoint/2010/main" val="1728813878"/>
      </p:ext>
    </p:extLst>
  </p:cSld>
  <p:clrMap bg1="lt1" tx1="dk1" bg2="lt2" tx2="dk2" accent1="accent1" accent2="accent2" accent3="accent3" accent4="accent4" accent5="accent5" accent6="accent6" hlink="hlink" folHlink="folHlink"/>
  <p:sldLayoutIdLst>
    <p:sldLayoutId id="2147485200" r:id="rId1"/>
    <p:sldLayoutId id="2147485211" r:id="rId2"/>
    <p:sldLayoutId id="21474851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6570744"/>
      </p:ext>
    </p:extLst>
  </p:cSld>
  <p:clrMap bg1="lt1" tx1="dk1" bg2="lt2" tx2="dk2" accent1="accent1" accent2="accent2" accent3="accent3" accent4="accent4" accent5="accent5" accent6="accent6" hlink="hlink" folHlink="folHlink"/>
  <p:sldLayoutIdLst>
    <p:sldLayoutId id="2147485213" r:id="rId1"/>
    <p:sldLayoutId id="2147485214" r:id="rId2"/>
    <p:sldLayoutId id="2147485215" r:id="rId3"/>
    <p:sldLayoutId id="2147485216" r:id="rId4"/>
    <p:sldLayoutId id="2147485217" r:id="rId5"/>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p:cNvSpPr txBox="1">
            <a:spLocks noChangeArrowheads="1"/>
          </p:cNvSpPr>
          <p:nvPr/>
        </p:nvSpPr>
        <p:spPr bwMode="auto">
          <a:xfrm>
            <a:off x="5262420" y="3819361"/>
            <a:ext cx="359709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solidFill>
                  <a:srgbClr val="FFFFFF"/>
                </a:solidFill>
              </a:rPr>
              <a:t>Presented by:      Dr T Ntili </a:t>
            </a:r>
          </a:p>
          <a:p>
            <a:pPr eaLnBrk="1" hangingPunct="1"/>
            <a:r>
              <a:rPr lang="en-US" sz="1200" dirty="0">
                <a:solidFill>
                  <a:srgbClr val="FFFFFF"/>
                </a:solidFill>
              </a:rPr>
              <a:t>Designation:	       Regional Head: Free State</a:t>
            </a:r>
          </a:p>
        </p:txBody>
      </p:sp>
      <p:sp>
        <p:nvSpPr>
          <p:cNvPr id="6" name="TextBox 5">
            <a:extLst>
              <a:ext uri="{FF2B5EF4-FFF2-40B4-BE49-F238E27FC236}">
                <a16:creationId xmlns:a16="http://schemas.microsoft.com/office/drawing/2014/main" id="{D928070B-9216-966B-632D-CF6BCD6C6209}"/>
              </a:ext>
            </a:extLst>
          </p:cNvPr>
          <p:cNvSpPr txBox="1"/>
          <p:nvPr/>
        </p:nvSpPr>
        <p:spPr>
          <a:xfrm>
            <a:off x="6896100" y="1236784"/>
            <a:ext cx="4914900" cy="307777"/>
          </a:xfrm>
          <a:prstGeom prst="rect">
            <a:avLst/>
          </a:prstGeom>
          <a:noFill/>
        </p:spPr>
        <p:txBody>
          <a:bodyPr wrap="square" rtlCol="0">
            <a:spAutoFit/>
          </a:bodyPr>
          <a:lstStyle/>
          <a:p>
            <a:pPr algn="r"/>
            <a:r>
              <a:rPr lang="en-US" sz="1400" b="1" dirty="0">
                <a:solidFill>
                  <a:schemeClr val="bg1"/>
                </a:solidFill>
                <a:latin typeface="Arial" panose="020B0604020202020204" pitchFamily="34" charset="0"/>
                <a:cs typeface="Arial" panose="020B0604020202020204" pitchFamily="34" charset="0"/>
              </a:rPr>
              <a:t>NATIONAL MINISTERIAL WEBINAR</a:t>
            </a:r>
            <a:endParaRPr lang="en-ZA" sz="14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928070B-9216-966B-632D-CF6BCD6C6209}"/>
              </a:ext>
            </a:extLst>
          </p:cNvPr>
          <p:cNvSpPr txBox="1"/>
          <p:nvPr/>
        </p:nvSpPr>
        <p:spPr>
          <a:xfrm>
            <a:off x="6921500" y="1541584"/>
            <a:ext cx="5270500" cy="1569660"/>
          </a:xfrm>
          <a:prstGeom prst="rect">
            <a:avLst/>
          </a:prstGeom>
          <a:noFill/>
        </p:spPr>
        <p:txBody>
          <a:bodyPr wrap="square" rtlCol="0">
            <a:spAutoFit/>
          </a:bodyPr>
          <a:lstStyle/>
          <a:p>
            <a:pPr algn="r"/>
            <a:r>
              <a:rPr lang="en-US" sz="2400" dirty="0">
                <a:solidFill>
                  <a:schemeClr val="bg1"/>
                </a:solidFill>
                <a:latin typeface="Arial" panose="020B0604020202020204" pitchFamily="34" charset="0"/>
                <a:cs typeface="Arial" panose="020B0604020202020204" pitchFamily="34" charset="0"/>
              </a:rPr>
              <a:t>IMPLEMENTATION OF THE 2025</a:t>
            </a:r>
          </a:p>
          <a:p>
            <a:pPr algn="r"/>
            <a:r>
              <a:rPr lang="en-US" sz="2400" b="1" dirty="0">
                <a:solidFill>
                  <a:srgbClr val="CCFFCC"/>
                </a:solidFill>
                <a:latin typeface="Arial" panose="020B0604020202020204" pitchFamily="34" charset="0"/>
                <a:cs typeface="Arial" panose="020B0604020202020204" pitchFamily="34" charset="0"/>
              </a:rPr>
              <a:t>WATER AND SANITATION INDABA RESOLUTIONS: </a:t>
            </a:r>
          </a:p>
          <a:p>
            <a:pPr algn="r"/>
            <a:r>
              <a:rPr lang="en-US" sz="2400" b="1" dirty="0">
                <a:solidFill>
                  <a:srgbClr val="CCFFCC"/>
                </a:solidFill>
                <a:latin typeface="Arial" panose="020B0604020202020204" pitchFamily="34" charset="0"/>
                <a:cs typeface="Arial" panose="020B0604020202020204" pitchFamily="34" charset="0"/>
              </a:rPr>
              <a:t>Free State Report</a:t>
            </a:r>
            <a:endParaRPr lang="en-ZA" sz="2400" b="1" dirty="0">
              <a:solidFill>
                <a:srgbClr val="CCFFCC"/>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928070B-9216-966B-632D-CF6BCD6C6209}"/>
              </a:ext>
            </a:extLst>
          </p:cNvPr>
          <p:cNvSpPr txBox="1"/>
          <p:nvPr/>
        </p:nvSpPr>
        <p:spPr>
          <a:xfrm>
            <a:off x="1271464" y="5296436"/>
            <a:ext cx="1587500" cy="523220"/>
          </a:xfrm>
          <a:prstGeom prst="rect">
            <a:avLst/>
          </a:prstGeom>
          <a:noFill/>
        </p:spPr>
        <p:txBody>
          <a:bodyPr wrap="square" rtlCol="0">
            <a:spAutoFit/>
          </a:bodyPr>
          <a:lstStyle/>
          <a:p>
            <a:pPr algn="ctr"/>
            <a:r>
              <a:rPr lang="en-GB" sz="1400" b="1" dirty="0">
                <a:solidFill>
                  <a:schemeClr val="bg1"/>
                </a:solidFill>
              </a:rPr>
              <a:t>FRIDAY, </a:t>
            </a:r>
            <a:br>
              <a:rPr lang="en-GB" sz="1400" b="1" dirty="0">
                <a:solidFill>
                  <a:schemeClr val="bg1"/>
                </a:solidFill>
              </a:rPr>
            </a:br>
            <a:r>
              <a:rPr lang="en-GB" sz="1400" b="1" dirty="0">
                <a:solidFill>
                  <a:schemeClr val="bg1"/>
                </a:solidFill>
              </a:rPr>
              <a:t>10 APRIL 2026</a:t>
            </a:r>
            <a:endParaRPr lang="en-ZA" sz="1400" dirty="0">
              <a:solidFill>
                <a:schemeClr val="bg1"/>
              </a:solidFill>
            </a:endParaRPr>
          </a:p>
        </p:txBody>
      </p:sp>
      <p:sp>
        <p:nvSpPr>
          <p:cNvPr id="9" name="TextBox 8">
            <a:extLst>
              <a:ext uri="{FF2B5EF4-FFF2-40B4-BE49-F238E27FC236}">
                <a16:creationId xmlns:a16="http://schemas.microsoft.com/office/drawing/2014/main" id="{D928070B-9216-966B-632D-CF6BCD6C6209}"/>
              </a:ext>
            </a:extLst>
          </p:cNvPr>
          <p:cNvSpPr txBox="1"/>
          <p:nvPr/>
        </p:nvSpPr>
        <p:spPr>
          <a:xfrm>
            <a:off x="3962478" y="5257290"/>
            <a:ext cx="1587500" cy="523220"/>
          </a:xfrm>
          <a:prstGeom prst="rect">
            <a:avLst/>
          </a:prstGeom>
          <a:noFill/>
        </p:spPr>
        <p:txBody>
          <a:bodyPr wrap="square" rtlCol="0">
            <a:spAutoFit/>
          </a:bodyPr>
          <a:lstStyle/>
          <a:p>
            <a:pPr algn="ctr"/>
            <a:r>
              <a:rPr lang="en-GB" sz="1400" dirty="0">
                <a:solidFill>
                  <a:srgbClr val="FFFFFF"/>
                </a:solidFill>
              </a:rPr>
              <a:t>TIME:</a:t>
            </a:r>
            <a:endParaRPr lang="en-ZA" sz="1400" dirty="0">
              <a:solidFill>
                <a:srgbClr val="FFFFFF"/>
              </a:solidFill>
            </a:endParaRPr>
          </a:p>
          <a:p>
            <a:pPr algn="ctr"/>
            <a:r>
              <a:rPr lang="en-GB" sz="1400" b="1" dirty="0">
                <a:solidFill>
                  <a:srgbClr val="FFFFFF"/>
                </a:solidFill>
              </a:rPr>
              <a:t>10:00 to 13:00</a:t>
            </a:r>
            <a:endParaRPr lang="en-ZA" sz="1400" dirty="0">
              <a:solidFill>
                <a:srgbClr val="FFFFFF"/>
              </a:solidFill>
            </a:endParaRPr>
          </a:p>
        </p:txBody>
      </p:sp>
      <p:sp>
        <p:nvSpPr>
          <p:cNvPr id="10" name="TextBox 9">
            <a:extLst>
              <a:ext uri="{FF2B5EF4-FFF2-40B4-BE49-F238E27FC236}">
                <a16:creationId xmlns:a16="http://schemas.microsoft.com/office/drawing/2014/main" id="{D928070B-9216-966B-632D-CF6BCD6C6209}"/>
              </a:ext>
            </a:extLst>
          </p:cNvPr>
          <p:cNvSpPr txBox="1"/>
          <p:nvPr/>
        </p:nvSpPr>
        <p:spPr>
          <a:xfrm>
            <a:off x="6529264" y="5080992"/>
            <a:ext cx="1687636" cy="738664"/>
          </a:xfrm>
          <a:prstGeom prst="rect">
            <a:avLst/>
          </a:prstGeom>
          <a:noFill/>
        </p:spPr>
        <p:txBody>
          <a:bodyPr wrap="square" rtlCol="0">
            <a:spAutoFit/>
          </a:bodyPr>
          <a:lstStyle/>
          <a:p>
            <a:pPr algn="ctr"/>
            <a:r>
              <a:rPr lang="en-GB" sz="1400" dirty="0">
                <a:solidFill>
                  <a:srgbClr val="FFFFFF"/>
                </a:solidFill>
              </a:rPr>
              <a:t>VENUE:</a:t>
            </a:r>
            <a:endParaRPr lang="en-ZA" sz="1400" dirty="0">
              <a:solidFill>
                <a:srgbClr val="FFFFFF"/>
              </a:solidFill>
            </a:endParaRPr>
          </a:p>
          <a:p>
            <a:pPr algn="ctr"/>
            <a:r>
              <a:rPr lang="en-GB" sz="1400" b="1" dirty="0">
                <a:solidFill>
                  <a:srgbClr val="FFFFFF"/>
                </a:solidFill>
              </a:rPr>
              <a:t>ZOOM VIRTUAL PLATFORM</a:t>
            </a:r>
            <a:endParaRPr lang="en-ZA" sz="1400" dirty="0">
              <a:solidFill>
                <a:srgbClr val="FFFFFF"/>
              </a:solidFill>
            </a:endParaRPr>
          </a:p>
        </p:txBody>
      </p:sp>
    </p:spTree>
    <p:extLst>
      <p:ext uri="{BB962C8B-B14F-4D97-AF65-F5344CB8AC3E}">
        <p14:creationId xmlns:p14="http://schemas.microsoft.com/office/powerpoint/2010/main" val="2741882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CD656-F988-0074-2948-433F1D0ED5AB}"/>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3125829D-65D0-7842-B15C-3D5183CE5232}"/>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10</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379C5D2D-022F-5648-F4F5-53C584A5C9CF}"/>
              </a:ext>
            </a:extLst>
          </p:cNvPr>
          <p:cNvSpPr txBox="1">
            <a:spLocks/>
          </p:cNvSpPr>
          <p:nvPr/>
        </p:nvSpPr>
        <p:spPr bwMode="auto">
          <a:xfrm>
            <a:off x="0" y="294372"/>
            <a:ext cx="12066104" cy="44958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rPr>
              <a:t>Theme 3: Enhancing and Strengthening technical and operational capacity and efficiency (4)</a:t>
            </a:r>
          </a:p>
        </p:txBody>
      </p:sp>
      <p:graphicFrame>
        <p:nvGraphicFramePr>
          <p:cNvPr id="2" name="Chart 1">
            <a:extLst>
              <a:ext uri="{FF2B5EF4-FFF2-40B4-BE49-F238E27FC236}">
                <a16:creationId xmlns:a16="http://schemas.microsoft.com/office/drawing/2014/main" id="{537DAE44-EF13-ADC4-A41D-2FF96DFBF6FC}"/>
              </a:ext>
            </a:extLst>
          </p:cNvPr>
          <p:cNvGraphicFramePr/>
          <p:nvPr>
            <p:extLst>
              <p:ext uri="{D42A27DB-BD31-4B8C-83A1-F6EECF244321}">
                <p14:modId xmlns:p14="http://schemas.microsoft.com/office/powerpoint/2010/main" val="3574147864"/>
              </p:ext>
            </p:extLst>
          </p:nvPr>
        </p:nvGraphicFramePr>
        <p:xfrm>
          <a:off x="203990" y="1030046"/>
          <a:ext cx="6044410" cy="535929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6">
            <a:extLst>
              <a:ext uri="{FF2B5EF4-FFF2-40B4-BE49-F238E27FC236}">
                <a16:creationId xmlns:a16="http://schemas.microsoft.com/office/drawing/2014/main" id="{E4F4D2BB-9449-F764-8C4C-AAA209A52641}"/>
              </a:ext>
            </a:extLst>
          </p:cNvPr>
          <p:cNvSpPr txBox="1">
            <a:spLocks noChangeArrowheads="1"/>
          </p:cNvSpPr>
          <p:nvPr/>
        </p:nvSpPr>
        <p:spPr bwMode="auto">
          <a:xfrm>
            <a:off x="6568440" y="893539"/>
            <a:ext cx="5419570" cy="5632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r>
              <a:rPr lang="en-ZA" sz="2000" dirty="0"/>
              <a:t>(3.14) </a:t>
            </a:r>
            <a:r>
              <a:rPr lang="en-US" sz="2000" dirty="0"/>
              <a:t>58% of WSAs/WSP has started to implement the local government </a:t>
            </a:r>
            <a:r>
              <a:rPr lang="en-US" sz="2000" dirty="0" err="1"/>
              <a:t>professionalisation</a:t>
            </a:r>
            <a:r>
              <a:rPr lang="en-US" sz="2000" dirty="0"/>
              <a:t> framework, 26% have made good progress (&gt;50%), 5% have achieved but 11% have not yet started</a:t>
            </a:r>
            <a:endParaRPr lang="en-GB" sz="2000" dirty="0"/>
          </a:p>
          <a:p>
            <a:pPr algn="just"/>
            <a:endParaRPr lang="en-ZA" sz="2000" dirty="0"/>
          </a:p>
          <a:p>
            <a:pPr algn="just"/>
            <a:r>
              <a:rPr lang="en-ZA" sz="2000" dirty="0"/>
              <a:t>(3.17) </a:t>
            </a:r>
            <a:r>
              <a:rPr lang="en-US" sz="2000" dirty="0"/>
              <a:t>74% of WSAs reported having started to </a:t>
            </a:r>
            <a:r>
              <a:rPr lang="en-US" sz="2000" dirty="0" err="1"/>
              <a:t>prioritise</a:t>
            </a:r>
            <a:r>
              <a:rPr lang="en-US" sz="2000" dirty="0"/>
              <a:t> creation and filling of key technical positions, 21% reporting making good progress (&gt;50%) and 5% have </a:t>
            </a:r>
            <a:r>
              <a:rPr lang="en-US" sz="2000" dirty="0" err="1"/>
              <a:t>prioritised</a:t>
            </a:r>
            <a:r>
              <a:rPr lang="en-US" sz="2000" dirty="0"/>
              <a:t> the creation and filling of key technical positions</a:t>
            </a:r>
            <a:endParaRPr lang="en-GB" sz="2000" dirty="0"/>
          </a:p>
          <a:p>
            <a:pPr algn="just"/>
            <a:endParaRPr lang="en-ZA" sz="2000" dirty="0"/>
          </a:p>
          <a:p>
            <a:pPr algn="just"/>
            <a:r>
              <a:rPr lang="en-ZA" sz="2000" dirty="0"/>
              <a:t>(3.18)</a:t>
            </a:r>
            <a:r>
              <a:rPr lang="en-US" sz="2000" dirty="0"/>
              <a:t> 11% of WSAs reported having reviewed their bylaws with regard to enforcement of water and sanitation policies, 42% have reported having started such reviews and 42% reporting making good progress (&gt;50%). 5% of WSAs have not yet started</a:t>
            </a:r>
            <a:endParaRPr lang="en-GB" sz="2000" dirty="0"/>
          </a:p>
        </p:txBody>
      </p:sp>
    </p:spTree>
    <p:extLst>
      <p:ext uri="{BB962C8B-B14F-4D97-AF65-F5344CB8AC3E}">
        <p14:creationId xmlns:p14="http://schemas.microsoft.com/office/powerpoint/2010/main" val="2027719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504AA-A401-96A2-068A-86774C1B92E4}"/>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D6A9B7C4-ABEC-3906-6DA7-6F6CF1ABC785}"/>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11</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EC876075-CDCA-928C-6DFB-24BB0149D238}"/>
              </a:ext>
            </a:extLst>
          </p:cNvPr>
          <p:cNvSpPr txBox="1">
            <a:spLocks/>
          </p:cNvSpPr>
          <p:nvPr/>
        </p:nvSpPr>
        <p:spPr bwMode="auto">
          <a:xfrm>
            <a:off x="0" y="363220"/>
            <a:ext cx="12557760" cy="44958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rPr>
              <a:t>Theme 4: Building partnerships through building water sensitive and resilient communities</a:t>
            </a:r>
          </a:p>
        </p:txBody>
      </p:sp>
      <p:sp>
        <p:nvSpPr>
          <p:cNvPr id="10" name="TextBox 6">
            <a:extLst>
              <a:ext uri="{FF2B5EF4-FFF2-40B4-BE49-F238E27FC236}">
                <a16:creationId xmlns:a16="http://schemas.microsoft.com/office/drawing/2014/main" id="{6DC0205C-45F6-6F40-DB6D-AFF28A1199CB}"/>
              </a:ext>
            </a:extLst>
          </p:cNvPr>
          <p:cNvSpPr txBox="1">
            <a:spLocks noChangeArrowheads="1"/>
          </p:cNvSpPr>
          <p:nvPr/>
        </p:nvSpPr>
        <p:spPr bwMode="auto">
          <a:xfrm>
            <a:off x="5537200" y="1514176"/>
            <a:ext cx="6535531" cy="3597203"/>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lnSpc>
                <a:spcPts val="2475"/>
              </a:lnSpc>
            </a:pPr>
            <a:r>
              <a:rPr lang="en-US" sz="2000" dirty="0"/>
              <a:t>(4.1) 47% of WSAs report working with business and civil society leaders. 26% have reported that they are starting to work with these leaders while 2% have reported no progress</a:t>
            </a:r>
          </a:p>
          <a:p>
            <a:pPr eaLnBrk="1" hangingPunct="1">
              <a:lnSpc>
                <a:spcPts val="2475"/>
              </a:lnSpc>
            </a:pPr>
            <a:endParaRPr lang="en-US" sz="2000" dirty="0"/>
          </a:p>
          <a:p>
            <a:pPr algn="just" eaLnBrk="1" hangingPunct="1">
              <a:lnSpc>
                <a:spcPts val="2475"/>
              </a:lnSpc>
            </a:pPr>
            <a:r>
              <a:rPr lang="en-US" sz="2000" dirty="0"/>
              <a:t>(4.4) 37% of WSAs reported having started to work with local business and civil society to address W&amp;S challenges, 21% of WSAs reported working with local business and civil society. 37% of WSAs have not yet started</a:t>
            </a:r>
          </a:p>
          <a:p>
            <a:pPr eaLnBrk="1" hangingPunct="1">
              <a:lnSpc>
                <a:spcPts val="2475"/>
              </a:lnSpc>
            </a:pPr>
            <a:endParaRPr lang="en-US" sz="2000" b="1" dirty="0">
              <a:solidFill>
                <a:schemeClr val="tx2"/>
              </a:solidFill>
            </a:endParaRPr>
          </a:p>
        </p:txBody>
      </p:sp>
      <p:graphicFrame>
        <p:nvGraphicFramePr>
          <p:cNvPr id="2" name="Chart 1">
            <a:extLst>
              <a:ext uri="{FF2B5EF4-FFF2-40B4-BE49-F238E27FC236}">
                <a16:creationId xmlns:a16="http://schemas.microsoft.com/office/drawing/2014/main" id="{5AD3118B-8F9B-9958-6C00-C7D25C0FAC94}"/>
              </a:ext>
            </a:extLst>
          </p:cNvPr>
          <p:cNvGraphicFramePr/>
          <p:nvPr>
            <p:extLst>
              <p:ext uri="{D42A27DB-BD31-4B8C-83A1-F6EECF244321}">
                <p14:modId xmlns:p14="http://schemas.microsoft.com/office/powerpoint/2010/main" val="1914897617"/>
              </p:ext>
            </p:extLst>
          </p:nvPr>
        </p:nvGraphicFramePr>
        <p:xfrm>
          <a:off x="249901" y="1036320"/>
          <a:ext cx="5592099" cy="51941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523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6474A-7B90-CD9E-0C18-5493F5FA483C}"/>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81E7F436-CB03-7EA4-B3B7-C6BEAE9EABDB}"/>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12</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BF688C78-5765-B1A4-EC20-CB1A8ACEBB7B}"/>
              </a:ext>
            </a:extLst>
          </p:cNvPr>
          <p:cNvSpPr txBox="1">
            <a:spLocks/>
          </p:cNvSpPr>
          <p:nvPr/>
        </p:nvSpPr>
        <p:spPr bwMode="auto">
          <a:xfrm>
            <a:off x="-1" y="363220"/>
            <a:ext cx="11897655" cy="44958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rPr>
              <a:t>Theme 5: Fighting criminality and corruption in the water and sanitation sector</a:t>
            </a:r>
          </a:p>
        </p:txBody>
      </p:sp>
      <p:sp>
        <p:nvSpPr>
          <p:cNvPr id="10" name="TextBox 6">
            <a:extLst>
              <a:ext uri="{FF2B5EF4-FFF2-40B4-BE49-F238E27FC236}">
                <a16:creationId xmlns:a16="http://schemas.microsoft.com/office/drawing/2014/main" id="{E59B6BC3-060F-22E9-C840-6B36CC3A866E}"/>
              </a:ext>
            </a:extLst>
          </p:cNvPr>
          <p:cNvSpPr txBox="1">
            <a:spLocks noChangeArrowheads="1"/>
          </p:cNvSpPr>
          <p:nvPr/>
        </p:nvSpPr>
        <p:spPr bwMode="auto">
          <a:xfrm>
            <a:off x="6507480" y="828897"/>
            <a:ext cx="5480530" cy="58355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lnSpc>
                <a:spcPts val="2475"/>
              </a:lnSpc>
            </a:pPr>
            <a:r>
              <a:rPr lang="en-US" sz="1800" dirty="0"/>
              <a:t>(5.1) 37% of WSAs reported having started to develop an infrastructure security strategy, with 32% reported making good progress (&gt;50%)  against this resolution, 21% of WSAs in this province achieving this target, 11% reported no progress</a:t>
            </a:r>
          </a:p>
          <a:p>
            <a:pPr algn="just" eaLnBrk="1" hangingPunct="1">
              <a:lnSpc>
                <a:spcPts val="2475"/>
              </a:lnSpc>
            </a:pPr>
            <a:endParaRPr lang="en-US" sz="1800" dirty="0"/>
          </a:p>
          <a:p>
            <a:pPr algn="just" eaLnBrk="1" hangingPunct="1">
              <a:lnSpc>
                <a:spcPts val="2475"/>
              </a:lnSpc>
            </a:pPr>
            <a:r>
              <a:rPr lang="en-US" sz="1800" dirty="0"/>
              <a:t>(5.3) 53% of WSAs reported implementing community and awareness </a:t>
            </a:r>
            <a:r>
              <a:rPr lang="en-US" sz="1800" dirty="0" err="1"/>
              <a:t>programmes</a:t>
            </a:r>
            <a:r>
              <a:rPr lang="en-US" sz="1800" dirty="0"/>
              <a:t>, 21% of WSAs have commenced with the development of such </a:t>
            </a:r>
            <a:r>
              <a:rPr lang="en-US" sz="1800" dirty="0" err="1"/>
              <a:t>programmes</a:t>
            </a:r>
            <a:r>
              <a:rPr lang="en-US" sz="1800" dirty="0"/>
              <a:t> and 16% making good progress.  11% of WSAs have not started with the implementation of the resolution</a:t>
            </a:r>
          </a:p>
          <a:p>
            <a:pPr algn="just" eaLnBrk="1" hangingPunct="1">
              <a:lnSpc>
                <a:spcPts val="2475"/>
              </a:lnSpc>
            </a:pPr>
            <a:endParaRPr lang="en-US" sz="1800" dirty="0"/>
          </a:p>
          <a:p>
            <a:pPr algn="just" eaLnBrk="1" hangingPunct="1">
              <a:lnSpc>
                <a:spcPts val="2475"/>
              </a:lnSpc>
            </a:pPr>
            <a:r>
              <a:rPr lang="en-US" sz="1800" dirty="0"/>
              <a:t>(5.4) 37% of WSAs reported having started with establishing water committees. 21% of WSAs have made good progress and a further 16% have established water committees. </a:t>
            </a:r>
            <a:r>
              <a:rPr lang="en-US" sz="1800"/>
              <a:t>26</a:t>
            </a:r>
            <a:r>
              <a:rPr lang="en-US" sz="1800" dirty="0"/>
              <a:t>% of WSAs reported no progress</a:t>
            </a:r>
          </a:p>
        </p:txBody>
      </p:sp>
      <p:graphicFrame>
        <p:nvGraphicFramePr>
          <p:cNvPr id="2" name="Chart 1">
            <a:extLst>
              <a:ext uri="{FF2B5EF4-FFF2-40B4-BE49-F238E27FC236}">
                <a16:creationId xmlns:a16="http://schemas.microsoft.com/office/drawing/2014/main" id="{DCF5DF46-9EBB-FC4C-3E27-E58494BFEB03}"/>
              </a:ext>
            </a:extLst>
          </p:cNvPr>
          <p:cNvGraphicFramePr/>
          <p:nvPr>
            <p:extLst>
              <p:ext uri="{D42A27DB-BD31-4B8C-83A1-F6EECF244321}">
                <p14:modId xmlns:p14="http://schemas.microsoft.com/office/powerpoint/2010/main" val="3646922545"/>
              </p:ext>
            </p:extLst>
          </p:nvPr>
        </p:nvGraphicFramePr>
        <p:xfrm>
          <a:off x="203990" y="1030046"/>
          <a:ext cx="6303490" cy="53592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66196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D480D2-629A-9076-F25F-439CF94A5E15}"/>
              </a:ext>
            </a:extLst>
          </p:cNvPr>
          <p:cNvPicPr>
            <a:picLocks noChangeAspect="1"/>
          </p:cNvPicPr>
          <p:nvPr/>
        </p:nvPicPr>
        <p:blipFill>
          <a:blip r:embed="rId2"/>
          <a:srcRect/>
          <a:stretch>
            <a:fillRect/>
          </a:stretch>
        </p:blipFill>
        <p:spPr>
          <a:xfrm>
            <a:off x="20" y="10"/>
            <a:ext cx="12191980" cy="6857990"/>
          </a:xfrm>
          <a:prstGeom prst="rect">
            <a:avLst/>
          </a:prstGeom>
          <a:noFill/>
        </p:spPr>
      </p:pic>
    </p:spTree>
    <p:extLst>
      <p:ext uri="{BB962C8B-B14F-4D97-AF65-F5344CB8AC3E}">
        <p14:creationId xmlns:p14="http://schemas.microsoft.com/office/powerpoint/2010/main" val="4186819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2AD681-B194-A946-D02F-B8BDA7F863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4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en-US"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F4734588-6E37-705D-CA2C-6078639E812A}"/>
              </a:ext>
            </a:extLst>
          </p:cNvPr>
          <p:cNvSpPr>
            <a:spLocks noGrp="1"/>
          </p:cNvSpPr>
          <p:nvPr>
            <p:ph type="title"/>
          </p:nvPr>
        </p:nvSpPr>
        <p:spPr>
          <a:xfrm>
            <a:off x="290023" y="168348"/>
            <a:ext cx="10972800" cy="542262"/>
          </a:xfrm>
        </p:spPr>
        <p:txBody>
          <a:bodyPr/>
          <a:lstStyle/>
          <a:p>
            <a:pPr algn="l"/>
            <a:r>
              <a:rPr lang="en-ZA" sz="2000" dirty="0">
                <a:latin typeface="+mn-lt"/>
              </a:rPr>
              <a:t>Water Service Authorities in the Free State Province</a:t>
            </a:r>
          </a:p>
        </p:txBody>
      </p:sp>
      <p:sp>
        <p:nvSpPr>
          <p:cNvPr id="4" name="Content Placeholder 3">
            <a:extLst>
              <a:ext uri="{FF2B5EF4-FFF2-40B4-BE49-F238E27FC236}">
                <a16:creationId xmlns:a16="http://schemas.microsoft.com/office/drawing/2014/main" id="{11A110CB-EF58-BFEC-00AE-ED54DE06F1B9}"/>
              </a:ext>
            </a:extLst>
          </p:cNvPr>
          <p:cNvSpPr>
            <a:spLocks noGrp="1"/>
          </p:cNvSpPr>
          <p:nvPr>
            <p:ph sz="quarter" idx="13"/>
          </p:nvPr>
        </p:nvSpPr>
        <p:spPr>
          <a:xfrm>
            <a:off x="290023" y="524539"/>
            <a:ext cx="11698777" cy="5808921"/>
          </a:xfrm>
        </p:spPr>
        <p:txBody>
          <a:bodyPr numCol="2"/>
          <a:lstStyle/>
          <a:p>
            <a:r>
              <a:rPr lang="en-ZA" dirty="0">
                <a:latin typeface="+mn-lt"/>
              </a:rPr>
              <a:t>Dihlabeng Local Municipality</a:t>
            </a:r>
          </a:p>
          <a:p>
            <a:r>
              <a:rPr lang="en-ZA" dirty="0" err="1">
                <a:latin typeface="+mn-lt"/>
              </a:rPr>
              <a:t>Kopanong</a:t>
            </a:r>
            <a:r>
              <a:rPr lang="en-ZA" dirty="0">
                <a:latin typeface="+mn-lt"/>
              </a:rPr>
              <a:t> Local Municipality</a:t>
            </a:r>
          </a:p>
          <a:p>
            <a:r>
              <a:rPr lang="en-ZA" dirty="0">
                <a:latin typeface="+mn-lt"/>
              </a:rPr>
              <a:t>Letsemeng Local Municipality</a:t>
            </a:r>
          </a:p>
          <a:p>
            <a:r>
              <a:rPr lang="en-ZA" dirty="0">
                <a:latin typeface="+mn-lt"/>
              </a:rPr>
              <a:t>Mafube Local Municipality</a:t>
            </a:r>
          </a:p>
          <a:p>
            <a:r>
              <a:rPr lang="en-ZA" dirty="0">
                <a:latin typeface="+mn-lt"/>
              </a:rPr>
              <a:t>Maluti a Phofung Local Municipality</a:t>
            </a:r>
          </a:p>
          <a:p>
            <a:r>
              <a:rPr lang="en-ZA" dirty="0">
                <a:latin typeface="+mn-lt"/>
              </a:rPr>
              <a:t>Mangaung Metropolitan Municipality</a:t>
            </a:r>
          </a:p>
          <a:p>
            <a:r>
              <a:rPr lang="en-ZA" dirty="0">
                <a:latin typeface="+mn-lt"/>
              </a:rPr>
              <a:t>Mantsopa Local Municipality</a:t>
            </a:r>
          </a:p>
          <a:p>
            <a:r>
              <a:rPr lang="en-ZA" dirty="0">
                <a:latin typeface="+mn-lt"/>
              </a:rPr>
              <a:t>Masilonyana Local Municipality</a:t>
            </a:r>
          </a:p>
          <a:p>
            <a:r>
              <a:rPr lang="en-ZA" dirty="0">
                <a:latin typeface="+mn-lt"/>
              </a:rPr>
              <a:t>Matjhabeng Local Municipality</a:t>
            </a:r>
          </a:p>
          <a:p>
            <a:r>
              <a:rPr lang="en-ZA" dirty="0">
                <a:latin typeface="+mn-lt"/>
              </a:rPr>
              <a:t>Metsimaholo Local Municipality</a:t>
            </a:r>
          </a:p>
          <a:p>
            <a:r>
              <a:rPr lang="en-ZA" dirty="0">
                <a:latin typeface="+mn-lt"/>
              </a:rPr>
              <a:t>Mohokare Local Municipality</a:t>
            </a:r>
          </a:p>
          <a:p>
            <a:r>
              <a:rPr lang="en-ZA" dirty="0">
                <a:latin typeface="+mn-lt"/>
              </a:rPr>
              <a:t>Moqhaka Local Municipality</a:t>
            </a:r>
          </a:p>
          <a:p>
            <a:r>
              <a:rPr lang="en-ZA" dirty="0">
                <a:latin typeface="+mn-lt"/>
              </a:rPr>
              <a:t>Nala Local Municipality</a:t>
            </a:r>
          </a:p>
          <a:p>
            <a:r>
              <a:rPr lang="en-ZA" dirty="0">
                <a:latin typeface="+mn-lt"/>
              </a:rPr>
              <a:t>Ngwathe Local Municipality</a:t>
            </a:r>
          </a:p>
          <a:p>
            <a:r>
              <a:rPr lang="en-ZA" dirty="0">
                <a:latin typeface="+mn-lt"/>
              </a:rPr>
              <a:t>Nketoana Local Municipality</a:t>
            </a:r>
          </a:p>
          <a:p>
            <a:r>
              <a:rPr lang="en-ZA" dirty="0">
                <a:latin typeface="+mn-lt"/>
              </a:rPr>
              <a:t>Phumelela Local Municipality</a:t>
            </a:r>
          </a:p>
          <a:p>
            <a:r>
              <a:rPr lang="en-ZA" dirty="0">
                <a:latin typeface="+mn-lt"/>
              </a:rPr>
              <a:t>Setsoto Local Municipality</a:t>
            </a:r>
          </a:p>
          <a:p>
            <a:r>
              <a:rPr lang="en-ZA" dirty="0">
                <a:latin typeface="+mn-lt"/>
              </a:rPr>
              <a:t>Tokologo Local Municipality</a:t>
            </a:r>
          </a:p>
          <a:p>
            <a:r>
              <a:rPr lang="en-ZA" dirty="0">
                <a:latin typeface="+mn-lt"/>
              </a:rPr>
              <a:t>Tswelopele Local Municipality</a:t>
            </a:r>
          </a:p>
          <a:p>
            <a:endParaRPr lang="en-ZA" dirty="0"/>
          </a:p>
        </p:txBody>
      </p:sp>
    </p:spTree>
    <p:extLst>
      <p:ext uri="{BB962C8B-B14F-4D97-AF65-F5344CB8AC3E}">
        <p14:creationId xmlns:p14="http://schemas.microsoft.com/office/powerpoint/2010/main" val="1392566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5CE2C-D56B-9051-4E4D-8623E1156C0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00F23D-7D38-1A8E-49A2-848ED83024D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53EDE0-7BCA-4CDF-9A43-1C4B031A103C}" type="slidenum">
              <a:rPr kumimoji="0" lang="en-US" sz="135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35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4" name="TextBox 3">
            <a:extLst>
              <a:ext uri="{FF2B5EF4-FFF2-40B4-BE49-F238E27FC236}">
                <a16:creationId xmlns:a16="http://schemas.microsoft.com/office/drawing/2014/main" id="{D776343A-3C87-9F2C-C625-DA8CF330A144}"/>
              </a:ext>
            </a:extLst>
          </p:cNvPr>
          <p:cNvSpPr txBox="1"/>
          <p:nvPr/>
        </p:nvSpPr>
        <p:spPr>
          <a:xfrm>
            <a:off x="3048000" y="2828836"/>
            <a:ext cx="609600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extBox 2">
            <a:extLst>
              <a:ext uri="{FF2B5EF4-FFF2-40B4-BE49-F238E27FC236}">
                <a16:creationId xmlns:a16="http://schemas.microsoft.com/office/drawing/2014/main" id="{DC57F89F-B63D-9385-A951-76BD26913D21}"/>
              </a:ext>
            </a:extLst>
          </p:cNvPr>
          <p:cNvSpPr txBox="1"/>
          <p:nvPr/>
        </p:nvSpPr>
        <p:spPr>
          <a:xfrm>
            <a:off x="310538" y="354561"/>
            <a:ext cx="118814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Distribution of Water Services </a:t>
            </a:r>
            <a:r>
              <a:rPr kumimoji="0" lang="en-ZA"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Authorities in 2025 </a:t>
            </a:r>
            <a:r>
              <a:rPr kumimoji="0" lang="en-ZA"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Water and Sanitation Indaba</a:t>
            </a:r>
          </a:p>
        </p:txBody>
      </p:sp>
      <p:sp>
        <p:nvSpPr>
          <p:cNvPr id="6" name="TextBox 5">
            <a:extLst>
              <a:ext uri="{FF2B5EF4-FFF2-40B4-BE49-F238E27FC236}">
                <a16:creationId xmlns:a16="http://schemas.microsoft.com/office/drawing/2014/main" id="{11647A4F-4C96-2E00-362B-4394D32047E7}"/>
              </a:ext>
            </a:extLst>
          </p:cNvPr>
          <p:cNvSpPr txBox="1"/>
          <p:nvPr/>
        </p:nvSpPr>
        <p:spPr>
          <a:xfrm>
            <a:off x="196362" y="1295083"/>
            <a:ext cx="11660358" cy="3724096"/>
          </a:xfrm>
          <a:prstGeom prst="rect">
            <a:avLst/>
          </a:prstGeom>
          <a:noFill/>
        </p:spPr>
        <p:txBody>
          <a:bodyPr wrap="square">
            <a:spAutoFit/>
          </a:bodyPr>
          <a:lstStyle/>
          <a:p>
            <a:pPr marL="457200" indent="-282575">
              <a:spcBef>
                <a:spcPts val="400"/>
              </a:spcBef>
              <a:buFont typeface="Arial" panose="020B0604020202020204" pitchFamily="34" charset="0"/>
              <a:buChar char="•"/>
            </a:pPr>
            <a:r>
              <a:rPr lang="en-ZA" dirty="0"/>
              <a:t>Water Service Authorities were grouped based on performance measured in the 2023 Full Blue Drop and 2022 Full Green Drop (2024) assessments</a:t>
            </a:r>
          </a:p>
          <a:p>
            <a:pPr marL="914400" lvl="1" indent="-282575" algn="just">
              <a:spcBef>
                <a:spcPts val="400"/>
              </a:spcBef>
              <a:buFont typeface="Arial" panose="020B0604020202020204" pitchFamily="34" charset="0"/>
              <a:buChar char="•"/>
            </a:pPr>
            <a:r>
              <a:rPr lang="en-ZA" dirty="0"/>
              <a:t>Group 1 (2a) This group consists of 67 municipalities that scored critical on average across their water supply systems and/or wastewater systems in the above mentioned assessments</a:t>
            </a:r>
          </a:p>
          <a:p>
            <a:pPr marL="914400" lvl="1" indent="-282575" algn="just">
              <a:spcBef>
                <a:spcPts val="400"/>
              </a:spcBef>
              <a:buFont typeface="Arial" panose="020B0604020202020204" pitchFamily="34" charset="0"/>
              <a:buChar char="•"/>
            </a:pPr>
            <a:r>
              <a:rPr lang="en-ZA" dirty="0">
                <a:solidFill>
                  <a:prstClr val="black"/>
                </a:solidFill>
              </a:rPr>
              <a:t>Group 2 (2b) This group consist of thirty-eight municipalities that scored poor on average across their water  supply systems and/or wastewater supply systems </a:t>
            </a:r>
            <a:r>
              <a:rPr lang="en-ZA" dirty="0"/>
              <a:t>in the above mentioned assessments</a:t>
            </a:r>
            <a:endParaRPr lang="en-ZA" dirty="0">
              <a:solidFill>
                <a:prstClr val="black"/>
              </a:solidFill>
            </a:endParaRPr>
          </a:p>
          <a:p>
            <a:pPr marL="914400" lvl="1" indent="-282575" algn="just">
              <a:spcBef>
                <a:spcPts val="400"/>
              </a:spcBef>
              <a:buFont typeface="Arial" panose="020B0604020202020204" pitchFamily="34" charset="0"/>
              <a:buChar char="•"/>
            </a:pPr>
            <a:r>
              <a:rPr lang="en-ZA" dirty="0"/>
              <a:t>Group 3 (2c in 2025) This group consists of 27 municipalities that scored average across their water supply systems in the above mentioned assessments</a:t>
            </a:r>
          </a:p>
          <a:p>
            <a:pPr marL="914400" lvl="1" indent="-282575" algn="just">
              <a:spcBef>
                <a:spcPts val="400"/>
              </a:spcBef>
              <a:buFont typeface="Arial" panose="020B0604020202020204" pitchFamily="34" charset="0"/>
              <a:buChar char="•"/>
            </a:pPr>
            <a:r>
              <a:rPr lang="en-ZA" dirty="0"/>
              <a:t>Group 4 (2d in 2025): This group consist of twelve municipalities which either scored good or excellent on average across their water supply systems and wastewater systems in the above mentioned assessments</a:t>
            </a:r>
          </a:p>
          <a:p>
            <a:pPr marL="914400" lvl="1" indent="-282575" algn="just">
              <a:spcBef>
                <a:spcPts val="400"/>
              </a:spcBef>
              <a:buFont typeface="Arial" panose="020B0604020202020204" pitchFamily="34" charset="0"/>
              <a:buChar char="•"/>
            </a:pPr>
            <a:endParaRPr lang="en-ZA" dirty="0"/>
          </a:p>
          <a:p>
            <a:pPr marL="460375" indent="-285750" algn="just">
              <a:spcBef>
                <a:spcPts val="400"/>
              </a:spcBef>
              <a:buFont typeface="Arial" panose="020B0604020202020204" pitchFamily="34" charset="0"/>
              <a:buChar char="•"/>
            </a:pPr>
            <a:r>
              <a:rPr lang="en-ZA" dirty="0"/>
              <a:t>The provincial reports provided today reflects all four groups within the relevant provincial boundary</a:t>
            </a:r>
          </a:p>
        </p:txBody>
      </p:sp>
    </p:spTree>
    <p:extLst>
      <p:ext uri="{BB962C8B-B14F-4D97-AF65-F5344CB8AC3E}">
        <p14:creationId xmlns:p14="http://schemas.microsoft.com/office/powerpoint/2010/main" val="1582921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FB9C7A-5267-7324-B313-AB0EA2B7F643}"/>
              </a:ext>
            </a:extLst>
          </p:cNvPr>
          <p:cNvSpPr>
            <a:spLocks noGrp="1"/>
          </p:cNvSpPr>
          <p:nvPr>
            <p:ph type="sldNum" sz="quarter" idx="12"/>
          </p:nvPr>
        </p:nvSpPr>
        <p:spPr>
          <a:xfrm>
            <a:off x="11389360" y="6579870"/>
            <a:ext cx="284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53EDE0-7BCA-4CDF-9A43-1C4B031A103C}" type="slidenum">
              <a:rPr kumimoji="0" lang="en-US" sz="1350" b="0" i="0" u="none" strike="noStrike" kern="1200" cap="none" spc="0" normalizeH="0" baseline="0" noProof="0" smtClean="0">
                <a:ln>
                  <a:noFill/>
                </a:ln>
                <a:solidFill>
                  <a:schemeClr val="bg1"/>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350" b="0" i="0" u="none" strike="noStrike" kern="1200" cap="none" spc="0" normalizeH="0" baseline="0" noProof="0" dirty="0">
              <a:ln>
                <a:noFill/>
              </a:ln>
              <a:solidFill>
                <a:schemeClr val="bg1"/>
              </a:solidFill>
              <a:effectLst/>
              <a:uLnTx/>
              <a:uFillTx/>
              <a:latin typeface="Calibri" pitchFamily="34" charset="0"/>
              <a:ea typeface="+mn-ea"/>
              <a:cs typeface="+mn-cs"/>
            </a:endParaRPr>
          </a:p>
        </p:txBody>
      </p:sp>
      <p:sp>
        <p:nvSpPr>
          <p:cNvPr id="3" name="TextBox 2">
            <a:extLst>
              <a:ext uri="{FF2B5EF4-FFF2-40B4-BE49-F238E27FC236}">
                <a16:creationId xmlns:a16="http://schemas.microsoft.com/office/drawing/2014/main" id="{2991C77F-48E8-B214-02CE-2428EF8A9677}"/>
              </a:ext>
            </a:extLst>
          </p:cNvPr>
          <p:cNvSpPr txBox="1"/>
          <p:nvPr/>
        </p:nvSpPr>
        <p:spPr>
          <a:xfrm>
            <a:off x="264161" y="272489"/>
            <a:ext cx="889092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alibri"/>
                <a:ea typeface="+mn-ea"/>
                <a:cs typeface="+mn-cs"/>
              </a:rPr>
              <a:t>Distribution of Free State Province WSAs in Group 2 of the 2025 Water Indaba</a:t>
            </a:r>
          </a:p>
        </p:txBody>
      </p:sp>
      <p:graphicFrame>
        <p:nvGraphicFramePr>
          <p:cNvPr id="6" name="Chart 5">
            <a:extLst>
              <a:ext uri="{FF2B5EF4-FFF2-40B4-BE49-F238E27FC236}">
                <a16:creationId xmlns:a16="http://schemas.microsoft.com/office/drawing/2014/main" id="{E3131D6C-8EF4-4EBB-AAFD-584529581044}"/>
              </a:ext>
            </a:extLst>
          </p:cNvPr>
          <p:cNvGraphicFramePr/>
          <p:nvPr>
            <p:extLst>
              <p:ext uri="{D42A27DB-BD31-4B8C-83A1-F6EECF244321}">
                <p14:modId xmlns:p14="http://schemas.microsoft.com/office/powerpoint/2010/main" val="1147233017"/>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380C70CC-543F-0396-4CF2-97EB96C2E60B}"/>
              </a:ext>
            </a:extLst>
          </p:cNvPr>
          <p:cNvSpPr txBox="1"/>
          <p:nvPr/>
        </p:nvSpPr>
        <p:spPr>
          <a:xfrm>
            <a:off x="9155085" y="766731"/>
            <a:ext cx="2844800" cy="5324535"/>
          </a:xfrm>
          <a:prstGeom prst="rect">
            <a:avLst/>
          </a:prstGeom>
          <a:solidFill>
            <a:schemeClr val="accent2">
              <a:lumMod val="20000"/>
              <a:lumOff val="80000"/>
              <a:alpha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alibri"/>
                <a:ea typeface="+mn-ea"/>
                <a:cs typeface="+mn-cs"/>
              </a:rPr>
              <a:t>Critical</a:t>
            </a:r>
            <a:r>
              <a:rPr lang="en-ZA" sz="2000" b="1" dirty="0">
                <a:solidFill>
                  <a:prstClr val="black"/>
                </a:solidFill>
                <a:latin typeface="Calibri"/>
              </a:rPr>
              <a:t>: </a:t>
            </a:r>
            <a:r>
              <a:rPr kumimoji="0" lang="en-ZA" sz="2000" b="1" i="0" u="none" strike="noStrike" kern="1200" cap="none" spc="0" normalizeH="0" baseline="0" noProof="0" dirty="0">
                <a:ln>
                  <a:noFill/>
                </a:ln>
                <a:solidFill>
                  <a:prstClr val="black"/>
                </a:solidFill>
                <a:effectLst/>
                <a:uLnTx/>
                <a:uFillTx/>
                <a:latin typeface="Calibri"/>
                <a:ea typeface="+mn-ea"/>
                <a:cs typeface="+mn-cs"/>
              </a:rPr>
              <a:t> Group 2a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err="1">
                <a:solidFill>
                  <a:prstClr val="black"/>
                </a:solidFill>
                <a:latin typeface="Calibri"/>
              </a:rPr>
              <a:t>Kopanong</a:t>
            </a:r>
            <a:r>
              <a:rPr lang="en-ZA" sz="2000" dirty="0">
                <a:solidFill>
                  <a:prstClr val="black"/>
                </a:solidFill>
                <a:latin typeface="Calibri"/>
              </a:rPr>
              <a:t>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i="0" u="none" strike="noStrike" kern="1200" cap="none" spc="0" normalizeH="0" baseline="0" noProof="0" dirty="0">
                <a:ln>
                  <a:noFill/>
                </a:ln>
                <a:solidFill>
                  <a:prstClr val="black"/>
                </a:solidFill>
                <a:effectLst/>
                <a:uLnTx/>
                <a:uFillTx/>
                <a:latin typeface="Calibri"/>
                <a:ea typeface="+mn-ea"/>
                <a:cs typeface="+mn-cs"/>
              </a:rPr>
              <a:t>Mafube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solidFill>
                  <a:prstClr val="black"/>
                </a:solidFill>
                <a:latin typeface="Calibri"/>
              </a:rPr>
              <a:t>Maluti-a-Phofung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i="0" u="none" strike="noStrike" kern="1200" cap="none" spc="0" normalizeH="0" baseline="0" noProof="0" dirty="0">
                <a:ln>
                  <a:noFill/>
                </a:ln>
                <a:solidFill>
                  <a:prstClr val="black"/>
                </a:solidFill>
                <a:effectLst/>
                <a:uLnTx/>
                <a:uFillTx/>
                <a:latin typeface="Calibri"/>
                <a:ea typeface="+mn-ea"/>
                <a:cs typeface="+mn-cs"/>
              </a:rPr>
              <a:t>Mantsopa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solidFill>
                  <a:prstClr val="black"/>
                </a:solidFill>
                <a:latin typeface="Calibri"/>
              </a:rPr>
              <a:t>Masilonyana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i="0" u="none" strike="noStrike" kern="1200" cap="none" spc="0" normalizeH="0" baseline="0" noProof="0" dirty="0">
                <a:ln>
                  <a:noFill/>
                </a:ln>
                <a:solidFill>
                  <a:prstClr val="black"/>
                </a:solidFill>
                <a:effectLst/>
                <a:uLnTx/>
                <a:uFillTx/>
                <a:latin typeface="Calibri"/>
                <a:ea typeface="+mn-ea"/>
                <a:cs typeface="+mn-cs"/>
              </a:rPr>
              <a:t>Matjhabeng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solidFill>
                  <a:prstClr val="black"/>
                </a:solidFill>
                <a:latin typeface="Calibri"/>
              </a:rPr>
              <a:t>Metsimaholo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i="0" u="none" strike="noStrike" kern="1200" cap="none" spc="0" normalizeH="0" baseline="0" noProof="0" dirty="0" err="1">
                <a:ln>
                  <a:noFill/>
                </a:ln>
                <a:solidFill>
                  <a:prstClr val="black"/>
                </a:solidFill>
                <a:effectLst/>
                <a:uLnTx/>
                <a:uFillTx/>
                <a:latin typeface="Calibri"/>
                <a:ea typeface="+mn-ea"/>
                <a:cs typeface="+mn-cs"/>
              </a:rPr>
              <a:t>Mohok</a:t>
            </a:r>
            <a:r>
              <a:rPr lang="en-ZA" sz="2000" dirty="0">
                <a:solidFill>
                  <a:prstClr val="black"/>
                </a:solidFill>
                <a:latin typeface="Calibri"/>
              </a:rPr>
              <a:t>are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i="0" u="none" strike="noStrike" kern="1200" cap="none" spc="0" normalizeH="0" baseline="0" noProof="0" dirty="0">
                <a:ln>
                  <a:noFill/>
                </a:ln>
                <a:solidFill>
                  <a:prstClr val="black"/>
                </a:solidFill>
                <a:effectLst/>
                <a:uLnTx/>
                <a:uFillTx/>
                <a:latin typeface="Calibri"/>
                <a:ea typeface="+mn-ea"/>
                <a:cs typeface="+mn-cs"/>
              </a:rPr>
              <a:t>Moqhaka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solidFill>
                  <a:prstClr val="black"/>
                </a:solidFill>
                <a:latin typeface="Calibri"/>
              </a:rPr>
              <a:t>Nala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i="0" u="none" strike="noStrike" kern="1200" cap="none" spc="0" normalizeH="0" baseline="0" noProof="0" dirty="0">
                <a:ln>
                  <a:noFill/>
                </a:ln>
                <a:solidFill>
                  <a:prstClr val="black"/>
                </a:solidFill>
                <a:effectLst/>
                <a:uLnTx/>
                <a:uFillTx/>
                <a:latin typeface="Calibri"/>
                <a:ea typeface="+mn-ea"/>
                <a:cs typeface="+mn-cs"/>
              </a:rPr>
              <a:t>Ngwathe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solidFill>
                  <a:prstClr val="black"/>
                </a:solidFill>
                <a:latin typeface="Calibri"/>
              </a:rPr>
              <a:t>Phumelela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i="0" u="none" strike="noStrike" kern="1200" cap="none" spc="0" normalizeH="0" baseline="0" noProof="0" dirty="0" err="1">
                <a:ln>
                  <a:noFill/>
                </a:ln>
                <a:solidFill>
                  <a:prstClr val="black"/>
                </a:solidFill>
                <a:effectLst/>
                <a:uLnTx/>
                <a:uFillTx/>
                <a:latin typeface="Calibri"/>
                <a:ea typeface="+mn-ea"/>
                <a:cs typeface="+mn-cs"/>
              </a:rPr>
              <a:t>Setso</a:t>
            </a:r>
            <a:r>
              <a:rPr lang="en-ZA" sz="2000" dirty="0">
                <a:solidFill>
                  <a:prstClr val="black"/>
                </a:solidFill>
                <a:latin typeface="Calibri"/>
              </a:rPr>
              <a:t>to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i="0" u="none" strike="noStrike" kern="1200" cap="none" spc="0" normalizeH="0" baseline="0" noProof="0" dirty="0">
                <a:ln>
                  <a:noFill/>
                </a:ln>
                <a:solidFill>
                  <a:prstClr val="black"/>
                </a:solidFill>
                <a:effectLst/>
                <a:uLnTx/>
                <a:uFillTx/>
                <a:latin typeface="Calibri"/>
                <a:ea typeface="+mn-ea"/>
                <a:cs typeface="+mn-cs"/>
              </a:rPr>
              <a:t>Tokologo LM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637D17C3-769F-C5E4-0A7F-326EBC8787AE}"/>
              </a:ext>
            </a:extLst>
          </p:cNvPr>
          <p:cNvSpPr txBox="1"/>
          <p:nvPr/>
        </p:nvSpPr>
        <p:spPr>
          <a:xfrm>
            <a:off x="415636" y="874453"/>
            <a:ext cx="2844799" cy="2554545"/>
          </a:xfrm>
          <a:prstGeom prst="rect">
            <a:avLst/>
          </a:prstGeom>
          <a:solidFill>
            <a:srgbClr val="FFC100">
              <a:alpha val="5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alibri"/>
                <a:ea typeface="+mn-ea"/>
                <a:cs typeface="+mn-cs"/>
              </a:rPr>
              <a:t>Poor  Group 2b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solidFill>
                  <a:prstClr val="black"/>
                </a:solidFill>
                <a:latin typeface="Calibri"/>
              </a:rPr>
              <a:t>Dihlabeng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i="0" u="none" strike="noStrike" kern="1200" cap="none" spc="0" normalizeH="0" baseline="0" noProof="0" dirty="0">
                <a:ln>
                  <a:noFill/>
                </a:ln>
                <a:solidFill>
                  <a:prstClr val="black"/>
                </a:solidFill>
                <a:effectLst/>
                <a:uLnTx/>
                <a:uFillTx/>
                <a:latin typeface="Calibri"/>
                <a:ea typeface="+mn-ea"/>
                <a:cs typeface="+mn-cs"/>
              </a:rPr>
              <a:t>Letsemeng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solidFill>
                  <a:prstClr val="black"/>
                </a:solidFill>
                <a:latin typeface="Calibri"/>
              </a:rPr>
              <a:t>Mangaung MM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i="0" u="none" strike="noStrike" kern="1200" cap="none" spc="0" normalizeH="0" baseline="0" noProof="0" dirty="0">
                <a:ln>
                  <a:noFill/>
                </a:ln>
                <a:solidFill>
                  <a:prstClr val="black"/>
                </a:solidFill>
                <a:effectLst/>
                <a:uLnTx/>
                <a:uFillTx/>
                <a:latin typeface="Calibri"/>
                <a:ea typeface="+mn-ea"/>
                <a:cs typeface="+mn-cs"/>
              </a:rPr>
              <a:t>Nketoana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solidFill>
                  <a:prstClr val="black"/>
                </a:solidFill>
                <a:latin typeface="Calibri"/>
              </a:rPr>
              <a:t>Tswelopele LM</a:t>
            </a:r>
            <a:endParaRPr kumimoji="0" lang="en-ZA" sz="200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9287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37A02-59A3-3298-81C9-1657E4B7C6A4}"/>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FBAFE00B-E040-CD5D-4543-DB1A3B087C18}"/>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4</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A909F635-6F76-A7EA-319F-9114C54F1105}"/>
              </a:ext>
            </a:extLst>
          </p:cNvPr>
          <p:cNvSpPr txBox="1">
            <a:spLocks/>
          </p:cNvSpPr>
          <p:nvPr/>
        </p:nvSpPr>
        <p:spPr bwMode="auto">
          <a:xfrm>
            <a:off x="0" y="363220"/>
            <a:ext cx="10881360" cy="44958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300"/>
              </a:lnSpc>
              <a:buFont typeface="Arial" charset="0"/>
              <a:buNone/>
            </a:pPr>
            <a:r>
              <a:rPr lang="en-US" sz="2800" b="1" dirty="0">
                <a:latin typeface="Arial" charset="0"/>
                <a:cs typeface="Arial" charset="0"/>
              </a:rPr>
              <a:t>Tracking progress</a:t>
            </a:r>
          </a:p>
        </p:txBody>
      </p:sp>
      <p:sp>
        <p:nvSpPr>
          <p:cNvPr id="10" name="TextBox 6">
            <a:extLst>
              <a:ext uri="{FF2B5EF4-FFF2-40B4-BE49-F238E27FC236}">
                <a16:creationId xmlns:a16="http://schemas.microsoft.com/office/drawing/2014/main" id="{D5B32283-7668-0B9B-3FA4-AAFC3E6EFCBD}"/>
              </a:ext>
            </a:extLst>
          </p:cNvPr>
          <p:cNvSpPr txBox="1">
            <a:spLocks noChangeArrowheads="1"/>
          </p:cNvSpPr>
          <p:nvPr/>
        </p:nvSpPr>
        <p:spPr bwMode="auto">
          <a:xfrm>
            <a:off x="0" y="812800"/>
            <a:ext cx="12192000" cy="4786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eaLnBrk="1" hangingPunct="1">
              <a:lnSpc>
                <a:spcPts val="2475"/>
              </a:lnSpc>
              <a:buFont typeface="Arial" panose="020B0604020202020204" pitchFamily="34" charset="0"/>
              <a:buChar char="•"/>
            </a:pPr>
            <a:r>
              <a:rPr lang="en-US" sz="1800" dirty="0"/>
              <a:t>Each DWS regional office was tasked to follow up with relevant WSAs for each resolution within the short, medium and long term of the 5 themes</a:t>
            </a:r>
          </a:p>
          <a:p>
            <a:pPr marL="285750" indent="-285750" eaLnBrk="1" hangingPunct="1">
              <a:lnSpc>
                <a:spcPts val="2475"/>
              </a:lnSpc>
              <a:buFont typeface="Arial" panose="020B0604020202020204" pitchFamily="34" charset="0"/>
              <a:buChar char="•"/>
            </a:pPr>
            <a:r>
              <a:rPr lang="en-US" sz="1800" dirty="0"/>
              <a:t>In reporting the department summarized progress as follows:</a:t>
            </a:r>
          </a:p>
          <a:p>
            <a:pPr marL="1028700" lvl="1" eaLnBrk="1" hangingPunct="1">
              <a:lnSpc>
                <a:spcPts val="2475"/>
              </a:lnSpc>
              <a:buFont typeface="Arial" panose="020B0604020202020204" pitchFamily="34" charset="0"/>
              <a:buChar char="•"/>
            </a:pPr>
            <a:r>
              <a:rPr lang="en-US" sz="1800" dirty="0"/>
              <a:t>Not yet started</a:t>
            </a:r>
          </a:p>
          <a:p>
            <a:pPr marL="1028700" lvl="1" eaLnBrk="1" hangingPunct="1">
              <a:lnSpc>
                <a:spcPts val="2475"/>
              </a:lnSpc>
              <a:buFont typeface="Arial" panose="020B0604020202020204" pitchFamily="34" charset="0"/>
              <a:buChar char="•"/>
            </a:pPr>
            <a:r>
              <a:rPr lang="en-US" sz="1800" dirty="0"/>
              <a:t>Started but less than 50% complete</a:t>
            </a:r>
          </a:p>
          <a:p>
            <a:pPr marL="1028700" lvl="1" eaLnBrk="1" hangingPunct="1">
              <a:lnSpc>
                <a:spcPts val="2475"/>
              </a:lnSpc>
              <a:buFont typeface="Arial" panose="020B0604020202020204" pitchFamily="34" charset="0"/>
              <a:buChar char="•"/>
            </a:pPr>
            <a:r>
              <a:rPr lang="en-US" sz="1800" dirty="0"/>
              <a:t>Started and more than 50% complete</a:t>
            </a:r>
          </a:p>
          <a:p>
            <a:pPr marL="1028700" lvl="1" eaLnBrk="1" hangingPunct="1">
              <a:lnSpc>
                <a:spcPts val="2475"/>
              </a:lnSpc>
              <a:buFont typeface="Arial" panose="020B0604020202020204" pitchFamily="34" charset="0"/>
              <a:buChar char="•"/>
            </a:pPr>
            <a:r>
              <a:rPr lang="en-US" sz="1800" dirty="0"/>
              <a:t>Achieved </a:t>
            </a:r>
          </a:p>
          <a:p>
            <a:pPr marL="1028700" lvl="1" eaLnBrk="1" hangingPunct="1">
              <a:lnSpc>
                <a:spcPts val="2475"/>
              </a:lnSpc>
              <a:buFont typeface="Arial" panose="020B0604020202020204" pitchFamily="34" charset="0"/>
              <a:buChar char="•"/>
            </a:pPr>
            <a:r>
              <a:rPr lang="en-US" sz="1800" dirty="0"/>
              <a:t>No response received</a:t>
            </a:r>
          </a:p>
          <a:p>
            <a:pPr marL="285750" indent="-285750" eaLnBrk="1" hangingPunct="1">
              <a:lnSpc>
                <a:spcPts val="2475"/>
              </a:lnSpc>
              <a:buFont typeface="Arial" panose="020B0604020202020204" pitchFamily="34" charset="0"/>
              <a:buChar char="•"/>
            </a:pPr>
            <a:endParaRPr lang="en-US" sz="1800" dirty="0"/>
          </a:p>
          <a:p>
            <a:pPr marL="285750" indent="-285750" eaLnBrk="1" hangingPunct="1">
              <a:lnSpc>
                <a:spcPts val="2475"/>
              </a:lnSpc>
              <a:buFont typeface="Arial" panose="020B0604020202020204" pitchFamily="34" charset="0"/>
              <a:buChar char="•"/>
            </a:pPr>
            <a:r>
              <a:rPr lang="en-US" sz="1800" dirty="0"/>
              <a:t>Where resolutions were not applicable e.g. where a Water Services Authority is not served by a Water Board ‘Not applicable’ was recorded</a:t>
            </a:r>
          </a:p>
          <a:p>
            <a:pPr marL="285750" indent="-285750" eaLnBrk="1" hangingPunct="1">
              <a:lnSpc>
                <a:spcPts val="2475"/>
              </a:lnSpc>
              <a:buFont typeface="Arial" panose="020B0604020202020204" pitchFamily="34" charset="0"/>
              <a:buChar char="•"/>
            </a:pPr>
            <a:endParaRPr lang="en-US" sz="1800" dirty="0"/>
          </a:p>
          <a:p>
            <a:pPr marL="285750" indent="-285750">
              <a:buFont typeface="Arial" panose="020B0604020202020204" pitchFamily="34" charset="0"/>
              <a:buChar char="•"/>
            </a:pPr>
            <a:r>
              <a:rPr lang="en-ZA" sz="1800" dirty="0"/>
              <a:t>This progress report is based on information collected from water services authorities. The data provided by the WSAs has not been independently verified, and some of the WSAs may have overstated their progress. </a:t>
            </a:r>
          </a:p>
          <a:p>
            <a:pPr marL="285750" indent="-285750" eaLnBrk="1" hangingPunct="1">
              <a:lnSpc>
                <a:spcPts val="2475"/>
              </a:lnSpc>
              <a:buFont typeface="Arial" panose="020B0604020202020204" pitchFamily="34" charset="0"/>
              <a:buChar char="•"/>
            </a:pPr>
            <a:r>
              <a:rPr lang="en-US" sz="1800" dirty="0"/>
              <a:t>Progress for each province will be provided separately in more detail on each resolution</a:t>
            </a:r>
          </a:p>
        </p:txBody>
      </p:sp>
    </p:spTree>
    <p:extLst>
      <p:ext uri="{BB962C8B-B14F-4D97-AF65-F5344CB8AC3E}">
        <p14:creationId xmlns:p14="http://schemas.microsoft.com/office/powerpoint/2010/main" val="1587908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36B11-6E5B-10FE-77D8-879CBB662966}"/>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8CBFBBD0-5567-1980-EFB4-C98B8BE43A71}"/>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5</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94D4C778-8AD9-59A4-71AD-85D3EFBC2E47}"/>
              </a:ext>
            </a:extLst>
          </p:cNvPr>
          <p:cNvSpPr txBox="1">
            <a:spLocks/>
          </p:cNvSpPr>
          <p:nvPr/>
        </p:nvSpPr>
        <p:spPr bwMode="auto">
          <a:xfrm>
            <a:off x="172720" y="252846"/>
            <a:ext cx="11724935" cy="39852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cs typeface="Arial" charset="0"/>
              </a:rPr>
              <a:t>Theme 1  Delivery implementation models</a:t>
            </a:r>
          </a:p>
        </p:txBody>
      </p:sp>
      <p:graphicFrame>
        <p:nvGraphicFramePr>
          <p:cNvPr id="9" name="Chart 8">
            <a:extLst>
              <a:ext uri="{FF2B5EF4-FFF2-40B4-BE49-F238E27FC236}">
                <a16:creationId xmlns:a16="http://schemas.microsoft.com/office/drawing/2014/main" id="{921F701C-9E62-448B-D55B-8899371D8F14}"/>
              </a:ext>
            </a:extLst>
          </p:cNvPr>
          <p:cNvGraphicFramePr/>
          <p:nvPr>
            <p:extLst>
              <p:ext uri="{D42A27DB-BD31-4B8C-83A1-F6EECF244321}">
                <p14:modId xmlns:p14="http://schemas.microsoft.com/office/powerpoint/2010/main" val="416327363"/>
              </p:ext>
            </p:extLst>
          </p:nvPr>
        </p:nvGraphicFramePr>
        <p:xfrm>
          <a:off x="359232" y="734752"/>
          <a:ext cx="5822493" cy="519411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5E323F8E-C260-03E8-DCC7-8BE0A4464D61}"/>
              </a:ext>
            </a:extLst>
          </p:cNvPr>
          <p:cNvSpPr txBox="1"/>
          <p:nvPr/>
        </p:nvSpPr>
        <p:spPr>
          <a:xfrm>
            <a:off x="6096000" y="1049262"/>
            <a:ext cx="5919174" cy="3917804"/>
          </a:xfrm>
          <a:prstGeom prst="rect">
            <a:avLst/>
          </a:prstGeom>
          <a:solidFill>
            <a:schemeClr val="bg1"/>
          </a:solidFill>
        </p:spPr>
        <p:txBody>
          <a:bodyPr wrap="square">
            <a:spAutoFit/>
          </a:bodyPr>
          <a:lstStyle/>
          <a:p>
            <a:pPr algn="just">
              <a:lnSpc>
                <a:spcPts val="2475"/>
              </a:lnSpc>
            </a:pPr>
            <a:r>
              <a:rPr lang="en-US" sz="2000" dirty="0">
                <a:latin typeface="Arial" panose="020B0604020202020204" pitchFamily="34" charset="0"/>
                <a:cs typeface="Arial" panose="020B0604020202020204" pitchFamily="34" charset="0"/>
              </a:rPr>
              <a:t>(1.5) in FS 47% of WSAs reported having commenced (&lt;50%) with the separation of the WSA and WSP functions, with 26% indicating good progress (&gt;50%), 16% indicating no progress and 11% indicating WSA and WSP function has been separated</a:t>
            </a:r>
          </a:p>
          <a:p>
            <a:pPr algn="just">
              <a:lnSpc>
                <a:spcPts val="2475"/>
              </a:lnSpc>
            </a:pPr>
            <a:endParaRPr lang="en-US" sz="2000" dirty="0">
              <a:latin typeface="Arial" panose="020B0604020202020204" pitchFamily="34" charset="0"/>
              <a:cs typeface="Arial" panose="020B0604020202020204" pitchFamily="34" charset="0"/>
            </a:endParaRPr>
          </a:p>
          <a:p>
            <a:pPr algn="just">
              <a:lnSpc>
                <a:spcPts val="2475"/>
              </a:lnSpc>
            </a:pPr>
            <a:r>
              <a:rPr lang="en-US" sz="2000" dirty="0">
                <a:latin typeface="Arial" panose="020B0604020202020204" pitchFamily="34" charset="0"/>
                <a:cs typeface="Arial" panose="020B0604020202020204" pitchFamily="34" charset="0"/>
              </a:rPr>
              <a:t>(1.3) 63% indicate having commenced (&lt;50%) with the implementation of a utility model, 5% indicating good progress (&gt;50%) towards implementation, 65% reportedly have implemented the utility model, 26% indicating no progress</a:t>
            </a:r>
          </a:p>
        </p:txBody>
      </p:sp>
    </p:spTree>
    <p:extLst>
      <p:ext uri="{BB962C8B-B14F-4D97-AF65-F5344CB8AC3E}">
        <p14:creationId xmlns:p14="http://schemas.microsoft.com/office/powerpoint/2010/main" val="3815208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C090B-971A-626D-F415-F318DB358CD9}"/>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84AE2C69-5D79-2D99-3323-A0D8FD458D12}"/>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6</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EAEF6DA5-548A-EC28-4F49-D572F473C1C6}"/>
              </a:ext>
            </a:extLst>
          </p:cNvPr>
          <p:cNvSpPr txBox="1">
            <a:spLocks/>
          </p:cNvSpPr>
          <p:nvPr/>
        </p:nvSpPr>
        <p:spPr bwMode="auto">
          <a:xfrm>
            <a:off x="172720" y="252846"/>
            <a:ext cx="11724935" cy="39852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cs typeface="Arial" charset="0"/>
              </a:rPr>
              <a:t>Theme 2: Increasing investment through financing options and ensuring financial viability</a:t>
            </a:r>
          </a:p>
        </p:txBody>
      </p:sp>
      <p:graphicFrame>
        <p:nvGraphicFramePr>
          <p:cNvPr id="9" name="Chart 8">
            <a:extLst>
              <a:ext uri="{FF2B5EF4-FFF2-40B4-BE49-F238E27FC236}">
                <a16:creationId xmlns:a16="http://schemas.microsoft.com/office/drawing/2014/main" id="{55A0241F-CF4E-492F-1B1E-1B1A1227CF19}"/>
              </a:ext>
            </a:extLst>
          </p:cNvPr>
          <p:cNvGraphicFramePr/>
          <p:nvPr>
            <p:extLst>
              <p:ext uri="{D42A27DB-BD31-4B8C-83A1-F6EECF244321}">
                <p14:modId xmlns:p14="http://schemas.microsoft.com/office/powerpoint/2010/main" val="613675048"/>
              </p:ext>
            </p:extLst>
          </p:nvPr>
        </p:nvGraphicFramePr>
        <p:xfrm>
          <a:off x="294346" y="719666"/>
          <a:ext cx="7080489" cy="566860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8BBB4621-963A-D9F1-7686-ADF434B721D0}"/>
              </a:ext>
            </a:extLst>
          </p:cNvPr>
          <p:cNvSpPr txBox="1"/>
          <p:nvPr/>
        </p:nvSpPr>
        <p:spPr>
          <a:xfrm>
            <a:off x="6460436" y="754389"/>
            <a:ext cx="5576680" cy="6001643"/>
          </a:xfrm>
          <a:prstGeom prst="rect">
            <a:avLst/>
          </a:prstGeom>
          <a:noFill/>
        </p:spPr>
        <p:txBody>
          <a:bodyPr wrap="square" rtlCol="0">
            <a:spAutoFit/>
          </a:bodyPr>
          <a:lstStyle/>
          <a:p>
            <a:pPr algn="just"/>
            <a:r>
              <a:rPr lang="en-ZA" sz="1600" dirty="0"/>
              <a:t>(2.2) </a:t>
            </a:r>
            <a:r>
              <a:rPr lang="en-US" sz="1600" dirty="0"/>
              <a:t>26% of all WSAs are paying current invoices in full to the Water Boards, 21% have started but is not consistent and 21% have made arrangements and honoring such arrangements. 32% have indicated this resolution was not applicable</a:t>
            </a:r>
            <a:r>
              <a:rPr lang="en-ZA" sz="1600" dirty="0"/>
              <a:t> </a:t>
            </a:r>
          </a:p>
          <a:p>
            <a:pPr algn="just"/>
            <a:endParaRPr lang="en-ZA" sz="1600" dirty="0"/>
          </a:p>
          <a:p>
            <a:pPr algn="just"/>
            <a:r>
              <a:rPr lang="en-ZA" sz="1600" dirty="0"/>
              <a:t>(2.8) </a:t>
            </a:r>
            <a:r>
              <a:rPr lang="en-US" sz="1600" dirty="0"/>
              <a:t>58% of WSAs have commenced with development of NRW programmes with 32% having made good progress. 11% of WSA have achieved</a:t>
            </a:r>
            <a:endParaRPr lang="en-ZA" sz="1600" dirty="0"/>
          </a:p>
          <a:p>
            <a:pPr algn="just"/>
            <a:endParaRPr lang="en-ZA" sz="1600" dirty="0"/>
          </a:p>
          <a:p>
            <a:pPr algn="just"/>
            <a:r>
              <a:rPr lang="en-ZA" sz="1600" dirty="0"/>
              <a:t>(2.9) </a:t>
            </a:r>
            <a:r>
              <a:rPr lang="en-US" sz="1600" dirty="0"/>
              <a:t>53% of WSAs have commenced (&lt;50%) with ringfencing of revenue from sale of water, 16% have made good progress (&gt;50%) and 11% have reportedly ringfenced. 21% have not started</a:t>
            </a:r>
            <a:endParaRPr lang="en-ZA" sz="1600" dirty="0"/>
          </a:p>
          <a:p>
            <a:pPr algn="just"/>
            <a:endParaRPr lang="en-ZA" sz="1600" dirty="0"/>
          </a:p>
          <a:p>
            <a:pPr algn="just"/>
            <a:r>
              <a:rPr lang="en-ZA" sz="1600" dirty="0"/>
              <a:t>(2.12)</a:t>
            </a:r>
            <a:r>
              <a:rPr lang="en-US" sz="1600" dirty="0"/>
              <a:t> Partnerships with the private sector has been concluded with 16% of WSAs, 16% have started (&lt;50%) and 26% have made good progress (&gt;50%). 42% of WSAs have not started</a:t>
            </a:r>
            <a:endParaRPr lang="en-ZA" sz="1600" dirty="0"/>
          </a:p>
          <a:p>
            <a:pPr algn="just"/>
            <a:endParaRPr lang="en-ZA" sz="1600" dirty="0"/>
          </a:p>
          <a:p>
            <a:pPr algn="just"/>
            <a:r>
              <a:rPr lang="en-ZA" sz="1600" dirty="0"/>
              <a:t>(2.11) </a:t>
            </a:r>
            <a:r>
              <a:rPr lang="en-US" sz="1600" dirty="0"/>
              <a:t>32% of WSAs have reviewed their indigent register, 32% have started (&lt;50%) and 26% have made good progress (&gt;50%).  11% of WSAs have not yet started with the review</a:t>
            </a:r>
            <a:endParaRPr lang="en-ZA" sz="1600" dirty="0"/>
          </a:p>
          <a:p>
            <a:pPr algn="just"/>
            <a:endParaRPr lang="en-ZA" sz="1600" dirty="0"/>
          </a:p>
          <a:p>
            <a:pPr algn="just"/>
            <a:r>
              <a:rPr lang="en-ZA" sz="1600" dirty="0"/>
              <a:t>(2.14) </a:t>
            </a:r>
            <a:r>
              <a:rPr lang="en-US" sz="1600" dirty="0"/>
              <a:t>11% are making good progress (&gt;50%). 84% of WSAs have not yet started to collaborate with the Infrastructure Fund</a:t>
            </a:r>
            <a:endParaRPr lang="en-ZA" sz="1600" dirty="0"/>
          </a:p>
        </p:txBody>
      </p:sp>
    </p:spTree>
    <p:extLst>
      <p:ext uri="{BB962C8B-B14F-4D97-AF65-F5344CB8AC3E}">
        <p14:creationId xmlns:p14="http://schemas.microsoft.com/office/powerpoint/2010/main" val="2774783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027A3-EC1C-5C63-9C9C-CE5EA22CB0D3}"/>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37BDCE48-109B-9ED2-D8BC-9CCAAA37D553}"/>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7</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B0E6805E-5AA7-474B-88A9-106D5F11A42C}"/>
              </a:ext>
            </a:extLst>
          </p:cNvPr>
          <p:cNvSpPr txBox="1">
            <a:spLocks/>
          </p:cNvSpPr>
          <p:nvPr/>
        </p:nvSpPr>
        <p:spPr bwMode="auto">
          <a:xfrm>
            <a:off x="172719" y="361556"/>
            <a:ext cx="11724935" cy="600434"/>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rPr>
              <a:t>Theme 3: Enhancing and Strengthening technical and operational capacity and efficiency</a:t>
            </a:r>
          </a:p>
        </p:txBody>
      </p:sp>
      <p:graphicFrame>
        <p:nvGraphicFramePr>
          <p:cNvPr id="2" name="Chart 1">
            <a:extLst>
              <a:ext uri="{FF2B5EF4-FFF2-40B4-BE49-F238E27FC236}">
                <a16:creationId xmlns:a16="http://schemas.microsoft.com/office/drawing/2014/main" id="{E4AA71C1-FDBD-F1CC-865F-D3C199DE5BC2}"/>
              </a:ext>
            </a:extLst>
          </p:cNvPr>
          <p:cNvGraphicFramePr/>
          <p:nvPr>
            <p:extLst>
              <p:ext uri="{D42A27DB-BD31-4B8C-83A1-F6EECF244321}">
                <p14:modId xmlns:p14="http://schemas.microsoft.com/office/powerpoint/2010/main" val="3962618633"/>
              </p:ext>
            </p:extLst>
          </p:nvPr>
        </p:nvGraphicFramePr>
        <p:xfrm>
          <a:off x="172719" y="940006"/>
          <a:ext cx="6837681" cy="535929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6">
            <a:extLst>
              <a:ext uri="{FF2B5EF4-FFF2-40B4-BE49-F238E27FC236}">
                <a16:creationId xmlns:a16="http://schemas.microsoft.com/office/drawing/2014/main" id="{5DCBBF7C-9D75-A616-9EFE-9A37FA6FAEAF}"/>
              </a:ext>
            </a:extLst>
          </p:cNvPr>
          <p:cNvSpPr txBox="1">
            <a:spLocks noChangeArrowheads="1"/>
          </p:cNvSpPr>
          <p:nvPr/>
        </p:nvSpPr>
        <p:spPr bwMode="auto">
          <a:xfrm>
            <a:off x="6035186" y="1166842"/>
            <a:ext cx="5899526" cy="4524315"/>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r>
              <a:rPr lang="en-ZA" sz="1600" dirty="0"/>
              <a:t>(3.1) </a:t>
            </a:r>
            <a:r>
              <a:rPr lang="en-US" sz="1600" dirty="0"/>
              <a:t>63% of WSAs with critical systems have submitted Corrective Action Plans. 268% have one CAP outstanding for one of the Drops and 11% have two or more CAPS outstanding for either Blue Drop, Green Drop or No Drop critical systems </a:t>
            </a:r>
          </a:p>
          <a:p>
            <a:pPr algn="just" eaLnBrk="1" hangingPunct="1"/>
            <a:endParaRPr lang="en-ZA" sz="1600" dirty="0"/>
          </a:p>
          <a:p>
            <a:pPr algn="just" eaLnBrk="1" hangingPunct="1"/>
            <a:r>
              <a:rPr lang="en-ZA" sz="1600" dirty="0"/>
              <a:t>(3.3) </a:t>
            </a:r>
            <a:r>
              <a:rPr lang="en-US" sz="1600" dirty="0"/>
              <a:t>5% of WSAs have implemented the Corrective Action Plans submitted. Implementation has started in 47% (&lt;50%) and progressing well for 32% of WSAs where (&gt;50%) of the CAP is implemented. 16% have not yet started</a:t>
            </a:r>
          </a:p>
          <a:p>
            <a:pPr algn="just" eaLnBrk="1" hangingPunct="1"/>
            <a:endParaRPr lang="en-ZA" sz="1600" dirty="0"/>
          </a:p>
          <a:p>
            <a:pPr algn="just" eaLnBrk="1" hangingPunct="1"/>
            <a:r>
              <a:rPr lang="en-GB" sz="1600" dirty="0"/>
              <a:t>(3.7) </a:t>
            </a:r>
            <a:r>
              <a:rPr lang="en-US" sz="1600" dirty="0"/>
              <a:t>21% of WSAs have stepped tariffs, with 53% busy with development. 26% of WSAs reported not having demand exceeding available supply </a:t>
            </a:r>
          </a:p>
          <a:p>
            <a:pPr algn="just" eaLnBrk="1" hangingPunct="1"/>
            <a:endParaRPr lang="en-GB" sz="1600" dirty="0"/>
          </a:p>
          <a:p>
            <a:pPr algn="just" eaLnBrk="1" hangingPunct="1"/>
            <a:r>
              <a:rPr lang="en-GB" sz="1600" dirty="0"/>
              <a:t>(3.8) </a:t>
            </a:r>
            <a:r>
              <a:rPr lang="en-US" sz="1600" dirty="0"/>
              <a:t>5% of all WSAs have WCDM programmes in place. 47% have commenced (&lt;50%) and 26% have made good progress (&gt;50%) in establishing Water Conservation Demand Management programmes. 21% have not yet started</a:t>
            </a:r>
            <a:endParaRPr lang="en-GB" sz="1600" dirty="0"/>
          </a:p>
        </p:txBody>
      </p:sp>
    </p:spTree>
    <p:extLst>
      <p:ext uri="{BB962C8B-B14F-4D97-AF65-F5344CB8AC3E}">
        <p14:creationId xmlns:p14="http://schemas.microsoft.com/office/powerpoint/2010/main" val="2946151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BB2DA-661F-C219-19FE-11725AB3D60A}"/>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AE94FA19-DC97-FC15-8637-2FDFC052B461}"/>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8</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0C6CFBA8-4992-D7AA-8128-5A64D505139D}"/>
              </a:ext>
            </a:extLst>
          </p:cNvPr>
          <p:cNvSpPr txBox="1">
            <a:spLocks/>
          </p:cNvSpPr>
          <p:nvPr/>
        </p:nvSpPr>
        <p:spPr bwMode="auto">
          <a:xfrm>
            <a:off x="172720" y="330928"/>
            <a:ext cx="11724935" cy="60043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rPr>
              <a:t>Theme 3: Enhancing and Strengthening technical and operational capacity and efficiency (2)</a:t>
            </a:r>
          </a:p>
        </p:txBody>
      </p:sp>
      <p:sp>
        <p:nvSpPr>
          <p:cNvPr id="10" name="TextBox 6">
            <a:extLst>
              <a:ext uri="{FF2B5EF4-FFF2-40B4-BE49-F238E27FC236}">
                <a16:creationId xmlns:a16="http://schemas.microsoft.com/office/drawing/2014/main" id="{E1671FD4-84DA-24C3-F79D-42B32D65FCB6}"/>
              </a:ext>
            </a:extLst>
          </p:cNvPr>
          <p:cNvSpPr txBox="1">
            <a:spLocks noChangeArrowheads="1"/>
          </p:cNvSpPr>
          <p:nvPr/>
        </p:nvSpPr>
        <p:spPr bwMode="auto">
          <a:xfrm>
            <a:off x="6096000" y="838486"/>
            <a:ext cx="5923280" cy="4996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lnSpc>
                <a:spcPts val="2475"/>
              </a:lnSpc>
            </a:pPr>
            <a:r>
              <a:rPr lang="en-GB" sz="1900" dirty="0"/>
              <a:t>(3.10) </a:t>
            </a:r>
            <a:r>
              <a:rPr lang="en-US" sz="1900" dirty="0"/>
              <a:t>84% of WSAs reported incident protocols with issuing advisory notes, when required, in place. Whilst 16% have commenced with implementation of such incident management protocols</a:t>
            </a:r>
          </a:p>
          <a:p>
            <a:pPr algn="just" eaLnBrk="1" hangingPunct="1">
              <a:lnSpc>
                <a:spcPts val="2475"/>
              </a:lnSpc>
            </a:pPr>
            <a:endParaRPr lang="en-GB" sz="1900" dirty="0"/>
          </a:p>
          <a:p>
            <a:pPr algn="just" eaLnBrk="1" hangingPunct="1">
              <a:lnSpc>
                <a:spcPts val="2475"/>
              </a:lnSpc>
            </a:pPr>
            <a:r>
              <a:rPr lang="en-GB" sz="1900" dirty="0"/>
              <a:t>(3.11) </a:t>
            </a:r>
            <a:r>
              <a:rPr lang="en-US" sz="1900" dirty="0"/>
              <a:t>89% of WSAs reported achieving using grants to increase access to a basic level of service</a:t>
            </a:r>
            <a:endParaRPr lang="en-GB" sz="1900" dirty="0"/>
          </a:p>
          <a:p>
            <a:pPr algn="just" eaLnBrk="1" hangingPunct="1">
              <a:lnSpc>
                <a:spcPts val="2475"/>
              </a:lnSpc>
            </a:pPr>
            <a:endParaRPr lang="en-GB" sz="1900" dirty="0"/>
          </a:p>
          <a:p>
            <a:pPr algn="just"/>
            <a:r>
              <a:rPr lang="en-ZA" sz="1900" dirty="0"/>
              <a:t>(3.5) </a:t>
            </a:r>
            <a:r>
              <a:rPr lang="en-US" sz="1900" dirty="0"/>
              <a:t>58% of WSAs reported having started to put in place plans to reduce demand, through communication campaigns and stakeholder engagements, 32% reported good progress (&gt;50%), and 5% of WSAs in the province achieving the target of having plans to reduce demand through communication campaigns and stakeholder engagements in place. 5% reported no progress </a:t>
            </a:r>
          </a:p>
        </p:txBody>
      </p:sp>
      <p:graphicFrame>
        <p:nvGraphicFramePr>
          <p:cNvPr id="2" name="Chart 1">
            <a:extLst>
              <a:ext uri="{FF2B5EF4-FFF2-40B4-BE49-F238E27FC236}">
                <a16:creationId xmlns:a16="http://schemas.microsoft.com/office/drawing/2014/main" id="{8D2AB060-6D98-19B2-CC75-32B3EB2CDDC6}"/>
              </a:ext>
            </a:extLst>
          </p:cNvPr>
          <p:cNvGraphicFramePr/>
          <p:nvPr>
            <p:extLst>
              <p:ext uri="{D42A27DB-BD31-4B8C-83A1-F6EECF244321}">
                <p14:modId xmlns:p14="http://schemas.microsoft.com/office/powerpoint/2010/main" val="2632240150"/>
              </p:ext>
            </p:extLst>
          </p:nvPr>
        </p:nvGraphicFramePr>
        <p:xfrm>
          <a:off x="730764" y="961990"/>
          <a:ext cx="5471802" cy="53592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7460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9660A-792A-109C-846F-F6B4DC5A6B7E}"/>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0C837B33-0CE4-F758-3F55-0E372CED8D74}"/>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9</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B5E38B1F-7482-AC1B-FEFB-98F5FB6C799B}"/>
              </a:ext>
            </a:extLst>
          </p:cNvPr>
          <p:cNvSpPr txBox="1">
            <a:spLocks/>
          </p:cNvSpPr>
          <p:nvPr/>
        </p:nvSpPr>
        <p:spPr bwMode="auto">
          <a:xfrm>
            <a:off x="0" y="294372"/>
            <a:ext cx="12066104" cy="44958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rPr>
              <a:t>Theme 3: Enhancing and Strengthening technical and operational capacity and efficiency (3)</a:t>
            </a:r>
          </a:p>
        </p:txBody>
      </p:sp>
      <p:sp>
        <p:nvSpPr>
          <p:cNvPr id="10" name="TextBox 6">
            <a:extLst>
              <a:ext uri="{FF2B5EF4-FFF2-40B4-BE49-F238E27FC236}">
                <a16:creationId xmlns:a16="http://schemas.microsoft.com/office/drawing/2014/main" id="{CE0E376F-960E-7A1A-F947-667383CAF213}"/>
              </a:ext>
            </a:extLst>
          </p:cNvPr>
          <p:cNvSpPr txBox="1">
            <a:spLocks noChangeArrowheads="1"/>
          </p:cNvSpPr>
          <p:nvPr/>
        </p:nvSpPr>
        <p:spPr bwMode="auto">
          <a:xfrm>
            <a:off x="6292226" y="757032"/>
            <a:ext cx="5695784" cy="5632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r>
              <a:rPr lang="en-ZA" sz="1800" dirty="0"/>
              <a:t>(3.6) 3</a:t>
            </a:r>
            <a:r>
              <a:rPr lang="en-US" sz="1800" dirty="0"/>
              <a:t>7% of WSAs reported good (&gt;50%) progress in implementing leak detection and repair </a:t>
            </a:r>
            <a:r>
              <a:rPr lang="en-US" sz="1800" dirty="0" err="1"/>
              <a:t>programmes</a:t>
            </a:r>
            <a:r>
              <a:rPr lang="en-US" sz="1800" dirty="0"/>
              <a:t>. 58% of WSAs have started (&lt;50%) with the process. 5% of WSAs have not yet started</a:t>
            </a:r>
          </a:p>
          <a:p>
            <a:pPr algn="just"/>
            <a:endParaRPr lang="en-ZA" sz="1800" dirty="0"/>
          </a:p>
          <a:p>
            <a:pPr algn="just"/>
            <a:r>
              <a:rPr lang="en-ZA" sz="1800" dirty="0"/>
              <a:t>(3.9) </a:t>
            </a:r>
            <a:r>
              <a:rPr lang="en-US" sz="1800" dirty="0"/>
              <a:t>5% of WSAs reported having climate change and disaster management plans in place, 53% reported to be (&lt;50%) complete and 11% reporting to be (&gt;50%) complete. 33% of WSAs reported not having started with the development of these plans</a:t>
            </a:r>
            <a:endParaRPr lang="en-ZA" sz="1800" dirty="0"/>
          </a:p>
          <a:p>
            <a:pPr algn="just"/>
            <a:endParaRPr lang="en-ZA" sz="1800" dirty="0"/>
          </a:p>
          <a:p>
            <a:pPr algn="just"/>
            <a:r>
              <a:rPr lang="en-ZA" sz="1800" dirty="0"/>
              <a:t>(3.12) 5</a:t>
            </a:r>
            <a:r>
              <a:rPr lang="en-US" sz="1800" dirty="0"/>
              <a:t>% of WSAs reported having asset management plans in place.  89% reporting working on such plans.  5% WSA has not yet started</a:t>
            </a:r>
            <a:endParaRPr lang="en-ZA" sz="1800" dirty="0"/>
          </a:p>
          <a:p>
            <a:pPr algn="just"/>
            <a:endParaRPr lang="en-ZA" sz="1800" dirty="0"/>
          </a:p>
          <a:p>
            <a:pPr algn="just"/>
            <a:r>
              <a:rPr lang="en-ZA" sz="1800" dirty="0"/>
              <a:t>(3.13) </a:t>
            </a:r>
            <a:r>
              <a:rPr lang="en-US" sz="1800" dirty="0"/>
              <a:t>47% of WSAs reported having started to equip their maintenance and repairs team with the necessary tools of trade. 37% have made good progress (&gt;50%), 11% have equipped their teams and 5% of WSAs have not yet started</a:t>
            </a:r>
          </a:p>
        </p:txBody>
      </p:sp>
      <p:graphicFrame>
        <p:nvGraphicFramePr>
          <p:cNvPr id="2" name="Chart 1">
            <a:extLst>
              <a:ext uri="{FF2B5EF4-FFF2-40B4-BE49-F238E27FC236}">
                <a16:creationId xmlns:a16="http://schemas.microsoft.com/office/drawing/2014/main" id="{361EC26F-62E8-DD29-20BF-61CF829302B2}"/>
              </a:ext>
            </a:extLst>
          </p:cNvPr>
          <p:cNvGraphicFramePr/>
          <p:nvPr>
            <p:extLst>
              <p:ext uri="{D42A27DB-BD31-4B8C-83A1-F6EECF244321}">
                <p14:modId xmlns:p14="http://schemas.microsoft.com/office/powerpoint/2010/main" val="1614426782"/>
              </p:ext>
            </p:extLst>
          </p:nvPr>
        </p:nvGraphicFramePr>
        <p:xfrm>
          <a:off x="203990" y="1030046"/>
          <a:ext cx="5695784" cy="53592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934392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WS 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WS PPT" id="{3C0E239C-0564-4A64-A339-CBCE9EF04996}" vid="{E3CB2D10-5D1E-4128-B18C-8D328114B9C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E33A51062D9674EB601DACA17CF7914" ma:contentTypeVersion="17" ma:contentTypeDescription="Create a new document." ma:contentTypeScope="" ma:versionID="2477e0492bf771a6fafad72ee5504fc6">
  <xsd:schema xmlns:xsd="http://www.w3.org/2001/XMLSchema" xmlns:xs="http://www.w3.org/2001/XMLSchema" xmlns:p="http://schemas.microsoft.com/office/2006/metadata/properties" xmlns:ns3="f1a79bbf-5b16-462e-ba17-9a94ca982df9" xmlns:ns4="1e092b79-e893-46dc-8557-688da0bbef03" targetNamespace="http://schemas.microsoft.com/office/2006/metadata/properties" ma:root="true" ma:fieldsID="493dd7a82979056c2424c408b4522699" ns3:_="" ns4:_="">
    <xsd:import namespace="f1a79bbf-5b16-462e-ba17-9a94ca982df9"/>
    <xsd:import namespace="1e092b79-e893-46dc-8557-688da0bbef0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GenerationTime" minOccurs="0"/>
                <xsd:element ref="ns4:MediaServiceEventHashCode" minOccurs="0"/>
                <xsd:element ref="ns4:MediaServiceAutoKeyPoints" minOccurs="0"/>
                <xsd:element ref="ns4:MediaServiceKeyPoints" minOccurs="0"/>
                <xsd:element ref="ns4:MediaServiceOCR" minOccurs="0"/>
                <xsd:element ref="ns4:MediaServiceLocation"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a79bbf-5b16-462e-ba17-9a94ca982df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092b79-e893-46dc-8557-688da0bbef0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1e092b79-e893-46dc-8557-688da0bbef03" xsi:nil="true"/>
  </documentManagement>
</p:properties>
</file>

<file path=customXml/itemProps1.xml><?xml version="1.0" encoding="utf-8"?>
<ds:datastoreItem xmlns:ds="http://schemas.openxmlformats.org/officeDocument/2006/customXml" ds:itemID="{717FA7AC-21DB-422E-9CEE-22D908FD0A84}">
  <ds:schemaRefs>
    <ds:schemaRef ds:uri="http://schemas.microsoft.com/sharepoint/v3/contenttype/forms"/>
  </ds:schemaRefs>
</ds:datastoreItem>
</file>

<file path=customXml/itemProps2.xml><?xml version="1.0" encoding="utf-8"?>
<ds:datastoreItem xmlns:ds="http://schemas.openxmlformats.org/officeDocument/2006/customXml" ds:itemID="{C2CBAB43-0FCB-4339-8572-ED7F1861B810}">
  <ds:schemaRefs>
    <ds:schemaRef ds:uri="1e092b79-e893-46dc-8557-688da0bbef03"/>
    <ds:schemaRef ds:uri="f1a79bbf-5b16-462e-ba17-9a94ca982d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393B6ED-B4D6-4899-8D3A-D1AB87FCCCA0}">
  <ds:schemaRefs>
    <ds:schemaRef ds:uri="http://purl.org/dc/terms/"/>
    <ds:schemaRef ds:uri="http://www.w3.org/XML/1998/namespace"/>
    <ds:schemaRef ds:uri="http://schemas.microsoft.com/office/2006/documentManagement/types"/>
    <ds:schemaRef ds:uri="http://purl.org/dc/dcmitype/"/>
    <ds:schemaRef ds:uri="http://schemas.microsoft.com/office/2006/metadata/properties"/>
    <ds:schemaRef ds:uri="http://schemas.microsoft.com/office/infopath/2007/PartnerControls"/>
    <ds:schemaRef ds:uri="1e092b79-e893-46dc-8557-688da0bbef03"/>
    <ds:schemaRef ds:uri="http://schemas.openxmlformats.org/package/2006/metadata/core-properties"/>
    <ds:schemaRef ds:uri="f1a79bbf-5b16-462e-ba17-9a94ca982df9"/>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716</TotalTime>
  <Words>1746</Words>
  <Application>Microsoft Office PowerPoint</Application>
  <PresentationFormat>Widescreen</PresentationFormat>
  <Paragraphs>155</Paragraphs>
  <Slides>14</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14</vt:i4>
      </vt:variant>
    </vt:vector>
  </HeadingPairs>
  <TitlesOfParts>
    <vt:vector size="18" baseType="lpstr">
      <vt:lpstr>Arial</vt:lpstr>
      <vt:lpstr>Calibri</vt:lpstr>
      <vt:lpstr>Custom Design</vt:lpstr>
      <vt:lpstr>DWS 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Water Service Authorities in the Free State Province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Mapupa Joy</dc:creator>
  <cp:lastModifiedBy>Muir Anet (DHQ)</cp:lastModifiedBy>
  <cp:revision>17</cp:revision>
  <cp:lastPrinted>2023-11-08T08:35:10Z</cp:lastPrinted>
  <dcterms:created xsi:type="dcterms:W3CDTF">2023-09-10T15:28:51Z</dcterms:created>
  <dcterms:modified xsi:type="dcterms:W3CDTF">2026-04-10T05:52:49Z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0x0101003E33A51062D9674EB601DACA17CF7914</vt:lpwstr>
  </property>
  <property fmtid="{D5CDD505-2E9C-101B-9397-08002B2CF9AE}" pid="3" name="MSIP_Label_382c5201-1ce7-41e2-bc35-8f8dc05aa09a_Enabled">
    <vt:lpwstr>true</vt:lpwstr>
  </property>
  <property fmtid="{D5CDD505-2E9C-101B-9397-08002B2CF9AE}" pid="4" name="MSIP_Label_382c5201-1ce7-41e2-bc35-8f8dc05aa09a_SetDate">
    <vt:lpwstr>2026-03-25T06:11:24Z</vt:lpwstr>
  </property>
  <property fmtid="{D5CDD505-2E9C-101B-9397-08002B2CF9AE}" pid="5" name="MSIP_Label_382c5201-1ce7-41e2-bc35-8f8dc05aa09a_Method">
    <vt:lpwstr>Standard</vt:lpwstr>
  </property>
  <property fmtid="{D5CDD505-2E9C-101B-9397-08002B2CF9AE}" pid="6" name="MSIP_Label_382c5201-1ce7-41e2-bc35-8f8dc05aa09a_Name">
    <vt:lpwstr>DWS General - Public</vt:lpwstr>
  </property>
  <property fmtid="{D5CDD505-2E9C-101B-9397-08002B2CF9AE}" pid="7" name="MSIP_Label_382c5201-1ce7-41e2-bc35-8f8dc05aa09a_SiteId">
    <vt:lpwstr>c0491358-a254-4466-ab3d-ff428faeea29</vt:lpwstr>
  </property>
  <property fmtid="{D5CDD505-2E9C-101B-9397-08002B2CF9AE}" pid="8" name="MSIP_Label_382c5201-1ce7-41e2-bc35-8f8dc05aa09a_ActionId">
    <vt:lpwstr>659ecf5e-897e-4d34-ae9b-856b6076ab71</vt:lpwstr>
  </property>
  <property fmtid="{D5CDD505-2E9C-101B-9397-08002B2CF9AE}" pid="9" name="MSIP_Label_382c5201-1ce7-41e2-bc35-8f8dc05aa09a_ContentBits">
    <vt:lpwstr>0</vt:lpwstr>
  </property>
  <property fmtid="{D5CDD505-2E9C-101B-9397-08002B2CF9AE}" pid="10" name="MSIP_Label_382c5201-1ce7-41e2-bc35-8f8dc05aa09a_Tag">
    <vt:lpwstr>10, 3, 0, 1</vt:lpwstr>
  </property>
</Properties>
</file>